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4610100" cy="3460750"/>
  <p:notesSz cx="4610100" cy="3460750"/>
  <p:embeddedFontLst>
    <p:embeddedFont>
      <p:font typeface="PMingLiU" panose="02020500000000000000" pitchFamily="18" charset="-120"/>
      <p:regular r:id="rId30"/>
    </p:embeddedFont>
    <p:embeddedFont>
      <p:font typeface="Arial" panose="020B0604020202020204" pitchFamily="34" charset="0"/>
      <p:regular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Garamond" panose="02020404030301010803" pitchFamily="18" charset="0"/>
      <p:regular r:id="rId36"/>
      <p:bold r:id="rId37"/>
      <p:italic r:id="rId38"/>
    </p:embeddedFont>
    <p:embeddedFont>
      <p:font typeface="Gill Sans MT" panose="020B0502020104020203" pitchFamily="34" charset="0"/>
      <p:regular r:id="rId39"/>
      <p:bold r:id="rId40"/>
      <p:italic r:id="rId41"/>
      <p:boldItalic r:id="rId42"/>
    </p:embeddedFont>
    <p:embeddedFont>
      <p:font typeface="Tahoma" panose="020B0604030504040204" pitchFamily="34" charset="0"/>
      <p:regular r:id="rId43"/>
      <p:bold r:id="rId44"/>
    </p:embeddedFont>
    <p:embeddedFont>
      <p:font typeface="Trebuchet MS" panose="020B0603020202020204" pitchFamily="34" charset="0"/>
      <p:regular r:id="rId45"/>
      <p:bold r:id="rId46"/>
      <p:italic r:id="rId47"/>
      <p:boldItalic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4" d="100"/>
          <a:sy n="124" d="100"/>
        </p:scale>
        <p:origin x="1596" y="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/28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 u="sng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/28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/28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/28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/28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4608000" cy="797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727631" y="221828"/>
            <a:ext cx="1154836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8881" y="537462"/>
            <a:ext cx="3912336" cy="23609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 u="sng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323969" y="3279191"/>
            <a:ext cx="290829" cy="1098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/28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96232"/>
            <a:ext cx="4608195" cy="2560320"/>
          </a:xfrm>
          <a:custGeom>
            <a:avLst/>
            <a:gdLst/>
            <a:ahLst/>
            <a:cxnLst/>
            <a:rect l="l" t="t" r="r" b="b"/>
            <a:pathLst>
              <a:path w="4608195" h="2560320">
                <a:moveTo>
                  <a:pt x="0" y="2559767"/>
                </a:moveTo>
                <a:lnTo>
                  <a:pt x="4608004" y="2559767"/>
                </a:lnTo>
                <a:lnTo>
                  <a:pt x="4608004" y="0"/>
                </a:lnTo>
                <a:lnTo>
                  <a:pt x="0" y="0"/>
                </a:lnTo>
                <a:lnTo>
                  <a:pt x="0" y="2559767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-10" y="0"/>
            <a:ext cx="4608195" cy="896619"/>
            <a:chOff x="-10" y="0"/>
            <a:chExt cx="4608195" cy="896619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797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-10" y="32221"/>
              <a:ext cx="4608195" cy="864235"/>
            </a:xfrm>
            <a:custGeom>
              <a:avLst/>
              <a:gdLst/>
              <a:ahLst/>
              <a:cxnLst/>
              <a:rect l="l" t="t" r="r" b="b"/>
              <a:pathLst>
                <a:path w="4608195" h="864235">
                  <a:moveTo>
                    <a:pt x="4608060" y="0"/>
                  </a:moveTo>
                  <a:lnTo>
                    <a:pt x="0" y="0"/>
                  </a:lnTo>
                  <a:lnTo>
                    <a:pt x="0" y="864011"/>
                  </a:lnTo>
                  <a:lnTo>
                    <a:pt x="4608060" y="864011"/>
                  </a:lnTo>
                  <a:lnTo>
                    <a:pt x="4608060" y="0"/>
                  </a:lnTo>
                  <a:close/>
                </a:path>
              </a:pathLst>
            </a:custGeom>
            <a:solidFill>
              <a:srgbClr val="335F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28000" y="135900"/>
              <a:ext cx="1152000" cy="691200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254709" y="1208199"/>
            <a:ext cx="2098675" cy="73088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1400" b="1" spc="20" dirty="0">
                <a:solidFill>
                  <a:srgbClr val="335F9E"/>
                </a:solidFill>
                <a:latin typeface="Gill Sans MT"/>
                <a:cs typeface="Gill Sans MT"/>
              </a:rPr>
              <a:t>Masukan/Keluaran</a:t>
            </a:r>
            <a:endParaRPr sz="1400">
              <a:latin typeface="Gill Sans MT"/>
              <a:cs typeface="Gill Sans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150">
              <a:latin typeface="Gill Sans MT"/>
              <a:cs typeface="Gill Sans MT"/>
            </a:endParaRPr>
          </a:p>
          <a:p>
            <a:pPr algn="ctr">
              <a:lnSpc>
                <a:spcPct val="100000"/>
              </a:lnSpc>
            </a:pPr>
            <a:r>
              <a:rPr sz="1100" spc="15" dirty="0">
                <a:latin typeface="Tahoma"/>
                <a:cs typeface="Tahoma"/>
              </a:rPr>
              <a:t>Tim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Olimpiade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Komputer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Indonesia</a:t>
            </a:r>
            <a:endParaRPr sz="110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3376239"/>
            <a:ext cx="4608000" cy="79761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90014" y="221828"/>
            <a:ext cx="162877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05" dirty="0"/>
              <a:t> </a:t>
            </a:r>
            <a:r>
              <a:rPr spc="-25" dirty="0"/>
              <a:t>Karakter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183359"/>
            <a:ext cx="3590290" cy="746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Terkecuali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tipe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data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karakter,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scanf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FF0000"/>
                </a:solidFill>
                <a:latin typeface="Tahoma"/>
                <a:cs typeface="Tahoma"/>
              </a:rPr>
              <a:t>tidak</a:t>
            </a:r>
            <a:r>
              <a:rPr sz="1100" spc="20" dirty="0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endParaRPr sz="1100">
              <a:latin typeface="Tahoma"/>
              <a:cs typeface="Tahoma"/>
            </a:endParaRPr>
          </a:p>
          <a:p>
            <a:pPr marL="144780">
              <a:lnSpc>
                <a:spcPct val="100000"/>
              </a:lnSpc>
              <a:spcBef>
                <a:spcPts val="35"/>
              </a:spcBef>
            </a:pPr>
            <a:r>
              <a:rPr sz="1100" i="1" spc="-10" dirty="0">
                <a:latin typeface="Calibri"/>
                <a:cs typeface="Calibri"/>
              </a:rPr>
              <a:t>token</a:t>
            </a:r>
            <a:r>
              <a:rPr sz="1100" i="1" spc="95" dirty="0">
                <a:latin typeface="Calibri"/>
                <a:cs typeface="Calibri"/>
              </a:rPr>
              <a:t> </a:t>
            </a:r>
            <a:r>
              <a:rPr sz="1100" spc="-45" dirty="0">
                <a:latin typeface="Tahoma"/>
                <a:cs typeface="Tahoma"/>
              </a:rPr>
              <a:t>selanjutnya.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Scanf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karakter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selanjutnya,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baik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itu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spasi,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angka,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ataupun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baru.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10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02537" y="221828"/>
            <a:ext cx="22047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25" dirty="0"/>
              <a:t> </a:t>
            </a:r>
            <a:r>
              <a:rPr spc="-25" dirty="0"/>
              <a:t>Karakter</a:t>
            </a:r>
            <a:r>
              <a:rPr spc="12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683779"/>
            <a:ext cx="37693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  <a:tab pos="3756025" algn="l"/>
              </a:tabLst>
            </a:pPr>
            <a:r>
              <a:rPr sz="1100" u="sng" spc="-3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Perhatikan</a:t>
            </a:r>
            <a:r>
              <a:rPr sz="1100" u="sng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3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contoh</a:t>
            </a:r>
            <a:r>
              <a:rPr sz="1100" u="sng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5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program</a:t>
            </a:r>
            <a:r>
              <a:rPr sz="1100" u="sng" spc="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2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berikut.	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4395" y="755262"/>
            <a:ext cx="1819275" cy="1196975"/>
          </a:xfrm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95"/>
              </a:spcBef>
            </a:pP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spc="21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&lt;cstdio&gt;</a:t>
            </a:r>
            <a:endParaRPr sz="1000">
              <a:latin typeface="PMingLiU"/>
              <a:cs typeface="PMingLiU"/>
            </a:endParaRPr>
          </a:p>
          <a:p>
            <a:pPr marL="12700" marR="735330">
              <a:lnSpc>
                <a:spcPct val="74700"/>
              </a:lnSpc>
              <a:spcBef>
                <a:spcPts val="894"/>
              </a:spcBef>
            </a:pP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char</a:t>
            </a:r>
            <a:r>
              <a:rPr sz="1000" spc="24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45" dirty="0">
                <a:latin typeface="PMingLiU"/>
                <a:cs typeface="PMingLiU"/>
              </a:rPr>
              <a:t>c1,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145" dirty="0">
                <a:latin typeface="PMingLiU"/>
                <a:cs typeface="PMingLiU"/>
              </a:rPr>
              <a:t>c2,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140" dirty="0">
                <a:latin typeface="PMingLiU"/>
                <a:cs typeface="PMingLiU"/>
              </a:rPr>
              <a:t>c3;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4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210" dirty="0">
                <a:latin typeface="PMingLiU"/>
                <a:cs typeface="PMingLiU"/>
              </a:rPr>
              <a:t>bil;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  <a:spcBef>
                <a:spcPts val="655"/>
              </a:spcBef>
            </a:pP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2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05" dirty="0">
                <a:latin typeface="PMingLiU"/>
                <a:cs typeface="PMingLiU"/>
              </a:rPr>
              <a:t>main()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sz="1000" spc="90" dirty="0">
                <a:latin typeface="PMingLiU"/>
                <a:cs typeface="PMingLiU"/>
              </a:rPr>
              <a:t>scanf(</a:t>
            </a:r>
            <a:r>
              <a:rPr sz="1000" spc="90" dirty="0">
                <a:solidFill>
                  <a:srgbClr val="9300D1"/>
                </a:solidFill>
                <a:latin typeface="PMingLiU"/>
                <a:cs typeface="PMingLiU"/>
              </a:rPr>
              <a:t>"%c</a:t>
            </a:r>
            <a:r>
              <a:rPr sz="1000" spc="25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65" dirty="0">
                <a:solidFill>
                  <a:srgbClr val="9300D1"/>
                </a:solidFill>
                <a:latin typeface="PMingLiU"/>
                <a:cs typeface="PMingLiU"/>
              </a:rPr>
              <a:t>%c"</a:t>
            </a:r>
            <a:r>
              <a:rPr sz="1000" spc="65" dirty="0">
                <a:latin typeface="PMingLiU"/>
                <a:cs typeface="PMingLiU"/>
              </a:rPr>
              <a:t>,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55" dirty="0">
                <a:latin typeface="PMingLiU"/>
                <a:cs typeface="PMingLiU"/>
              </a:rPr>
              <a:t>&amp;c1,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&amp;c2);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sz="1000" spc="105" dirty="0">
                <a:latin typeface="PMingLiU"/>
                <a:cs typeface="PMingLiU"/>
              </a:rPr>
              <a:t>scanf(</a:t>
            </a:r>
            <a:r>
              <a:rPr sz="1000" spc="105" dirty="0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sz="1000" spc="105" dirty="0">
                <a:latin typeface="PMingLiU"/>
                <a:cs typeface="PMingLiU"/>
              </a:rPr>
              <a:t>,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140" dirty="0">
                <a:latin typeface="PMingLiU"/>
                <a:cs typeface="PMingLiU"/>
              </a:rPr>
              <a:t>&amp;bil);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</a:pPr>
            <a:r>
              <a:rPr sz="1000" spc="110" dirty="0">
                <a:latin typeface="PMingLiU"/>
                <a:cs typeface="PMingLiU"/>
              </a:rPr>
              <a:t>scanf(</a:t>
            </a:r>
            <a:r>
              <a:rPr sz="1000" spc="110" dirty="0">
                <a:solidFill>
                  <a:srgbClr val="9300D1"/>
                </a:solidFill>
                <a:latin typeface="PMingLiU"/>
                <a:cs typeface="PMingLiU"/>
              </a:rPr>
              <a:t>"%c"</a:t>
            </a:r>
            <a:r>
              <a:rPr sz="1000" spc="110" dirty="0">
                <a:latin typeface="PMingLiU"/>
                <a:cs typeface="PMingLiU"/>
              </a:rPr>
              <a:t>,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&amp;c3);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37095" y="2468613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91858" y="2010681"/>
            <a:ext cx="3612515" cy="668020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398145" marR="5080" indent="-120650">
              <a:lnSpc>
                <a:spcPts val="960"/>
              </a:lnSpc>
              <a:spcBef>
                <a:spcPts val="325"/>
              </a:spcBef>
            </a:pPr>
            <a:r>
              <a:rPr sz="1000" spc="25" dirty="0">
                <a:latin typeface="PMingLiU"/>
                <a:cs typeface="PMingLiU"/>
              </a:rPr>
              <a:t>printf(</a:t>
            </a:r>
            <a:r>
              <a:rPr sz="1000" spc="25" dirty="0">
                <a:solidFill>
                  <a:srgbClr val="9300D1"/>
                </a:solidFill>
                <a:latin typeface="PMingLiU"/>
                <a:cs typeface="PMingLiU"/>
              </a:rPr>
              <a:t>"c1=’%c’</a:t>
            </a:r>
            <a:r>
              <a:rPr sz="1000" spc="26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140" dirty="0">
                <a:solidFill>
                  <a:srgbClr val="9300D1"/>
                </a:solidFill>
                <a:latin typeface="PMingLiU"/>
                <a:cs typeface="PMingLiU"/>
              </a:rPr>
              <a:t>c2=’%c’</a:t>
            </a:r>
            <a:r>
              <a:rPr sz="1000" spc="-8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60" dirty="0">
                <a:solidFill>
                  <a:srgbClr val="9300D1"/>
                </a:solidFill>
                <a:latin typeface="PMingLiU"/>
                <a:cs typeface="PMingLiU"/>
              </a:rPr>
              <a:t>bil=%d</a:t>
            </a:r>
            <a:r>
              <a:rPr sz="1000" spc="26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20" dirty="0">
                <a:solidFill>
                  <a:srgbClr val="9300D1"/>
                </a:solidFill>
                <a:latin typeface="PMingLiU"/>
                <a:cs typeface="PMingLiU"/>
              </a:rPr>
              <a:t>c3=’%c’\n"</a:t>
            </a:r>
            <a:r>
              <a:rPr sz="1000" spc="-20" dirty="0">
                <a:latin typeface="PMingLiU"/>
                <a:cs typeface="PMingLiU"/>
              </a:rPr>
              <a:t>,</a:t>
            </a:r>
            <a:r>
              <a:rPr sz="1000" spc="30" dirty="0">
                <a:latin typeface="PMingLiU"/>
                <a:cs typeface="PMingLiU"/>
              </a:rPr>
              <a:t> </a:t>
            </a:r>
            <a:r>
              <a:rPr sz="1000" spc="145" dirty="0">
                <a:latin typeface="PMingLiU"/>
                <a:cs typeface="PMingLiU"/>
              </a:rPr>
              <a:t>c1,</a:t>
            </a:r>
            <a:r>
              <a:rPr sz="1000" spc="265" dirty="0">
                <a:latin typeface="PMingLiU"/>
                <a:cs typeface="PMingLiU"/>
              </a:rPr>
              <a:t> </a:t>
            </a:r>
            <a:r>
              <a:rPr sz="1000" spc="145" dirty="0">
                <a:latin typeface="PMingLiU"/>
                <a:cs typeface="PMingLiU"/>
              </a:rPr>
              <a:t>c2,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215" dirty="0">
                <a:latin typeface="PMingLiU"/>
                <a:cs typeface="PMingLiU"/>
              </a:rPr>
              <a:t>bil,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c3);</a:t>
            </a:r>
            <a:endParaRPr sz="1000">
              <a:latin typeface="PMingLiU"/>
              <a:cs typeface="PMingLiU"/>
            </a:endParaRPr>
          </a:p>
          <a:p>
            <a:pPr marL="144780">
              <a:lnSpc>
                <a:spcPts val="969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4780" indent="-132715">
              <a:lnSpc>
                <a:spcPct val="100000"/>
              </a:lnSpc>
              <a:spcBef>
                <a:spcPts val="62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Berikan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masukan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berupa</a:t>
            </a:r>
            <a:r>
              <a:rPr sz="1100" spc="25" dirty="0">
                <a:latin typeface="Tahoma"/>
                <a:cs typeface="Tahoma"/>
              </a:rPr>
              <a:t> ”p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5" dirty="0">
                <a:latin typeface="Tahoma"/>
                <a:cs typeface="Tahoma"/>
              </a:rPr>
              <a:t>q”,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enter,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5,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enter,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lalu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35" dirty="0">
                <a:latin typeface="Tahoma"/>
                <a:cs typeface="Tahoma"/>
              </a:rPr>
              <a:t>”r”.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11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02537" y="221828"/>
            <a:ext cx="22047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25" dirty="0"/>
              <a:t> </a:t>
            </a:r>
            <a:r>
              <a:rPr spc="-25" dirty="0"/>
              <a:t>Karakter</a:t>
            </a:r>
            <a:r>
              <a:rPr spc="12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403070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401891" rIns="0" bIns="0" rtlCol="0">
            <a:spAutoFit/>
          </a:bodyPr>
          <a:lstStyle/>
          <a:p>
            <a:pPr marL="287655" indent="-132715">
              <a:lnSpc>
                <a:spcPts val="1245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  <a:tab pos="3898900" algn="l"/>
              </a:tabLst>
            </a:pPr>
            <a:r>
              <a:rPr sz="1100" spc="-15" dirty="0"/>
              <a:t>Berikut</a:t>
            </a:r>
            <a:r>
              <a:rPr sz="1100" spc="10" dirty="0"/>
              <a:t> </a:t>
            </a:r>
            <a:r>
              <a:rPr sz="1100" spc="-45" dirty="0"/>
              <a:t>adalah</a:t>
            </a:r>
            <a:r>
              <a:rPr sz="1100" spc="15" dirty="0"/>
              <a:t> </a:t>
            </a:r>
            <a:r>
              <a:rPr sz="1100" spc="-50" dirty="0"/>
              <a:t>keluaran</a:t>
            </a:r>
            <a:r>
              <a:rPr sz="1100" spc="15" dirty="0"/>
              <a:t> </a:t>
            </a:r>
            <a:r>
              <a:rPr sz="1100" spc="-65" dirty="0"/>
              <a:t>yang</a:t>
            </a:r>
            <a:r>
              <a:rPr sz="1100" spc="15" dirty="0"/>
              <a:t> </a:t>
            </a:r>
            <a:r>
              <a:rPr sz="1100" spc="-40" dirty="0"/>
              <a:t>dihasilkan:	</a:t>
            </a:r>
            <a:endParaRPr sz="1100"/>
          </a:p>
          <a:p>
            <a:pPr marL="287655" marR="2021205">
              <a:lnSpc>
                <a:spcPct val="74700"/>
              </a:lnSpc>
              <a:spcBef>
                <a:spcPts val="225"/>
              </a:spcBef>
            </a:pPr>
            <a:r>
              <a:rPr sz="1000" u="none" spc="-125" dirty="0">
                <a:latin typeface="PMingLiU"/>
                <a:cs typeface="PMingLiU"/>
              </a:rPr>
              <a:t>c1=</a:t>
            </a:r>
            <a:r>
              <a:rPr sz="1000" u="none" spc="-125" dirty="0">
                <a:solidFill>
                  <a:srgbClr val="9300D1"/>
                </a:solidFill>
                <a:latin typeface="PMingLiU"/>
                <a:cs typeface="PMingLiU"/>
              </a:rPr>
              <a:t>’p’</a:t>
            </a:r>
            <a:r>
              <a:rPr sz="1000" u="none" spc="11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-125" dirty="0">
                <a:latin typeface="PMingLiU"/>
                <a:cs typeface="PMingLiU"/>
              </a:rPr>
              <a:t>c2=</a:t>
            </a:r>
            <a:r>
              <a:rPr sz="1000" u="none" spc="-125" dirty="0">
                <a:solidFill>
                  <a:srgbClr val="9300D1"/>
                </a:solidFill>
                <a:latin typeface="PMingLiU"/>
                <a:cs typeface="PMingLiU"/>
              </a:rPr>
              <a:t>’q’</a:t>
            </a:r>
            <a:r>
              <a:rPr sz="1000" u="none" spc="11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120" dirty="0">
                <a:latin typeface="PMingLiU"/>
                <a:cs typeface="PMingLiU"/>
              </a:rPr>
              <a:t>bil=5</a:t>
            </a:r>
            <a:r>
              <a:rPr sz="1000" u="none" spc="240" dirty="0">
                <a:latin typeface="PMingLiU"/>
                <a:cs typeface="PMingLiU"/>
              </a:rPr>
              <a:t> </a:t>
            </a:r>
            <a:r>
              <a:rPr sz="1000" u="none" spc="-85" dirty="0">
                <a:latin typeface="PMingLiU"/>
                <a:cs typeface="PMingLiU"/>
              </a:rPr>
              <a:t>c3=</a:t>
            </a:r>
            <a:r>
              <a:rPr sz="1000" u="none" spc="-85" dirty="0">
                <a:solidFill>
                  <a:srgbClr val="9300D1"/>
                </a:solidFill>
                <a:latin typeface="PMingLiU"/>
                <a:cs typeface="PMingLiU"/>
              </a:rPr>
              <a:t>’ </a:t>
            </a:r>
            <a:r>
              <a:rPr sz="1000" u="none" spc="-24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-480" dirty="0">
                <a:solidFill>
                  <a:srgbClr val="9300D1"/>
                </a:solidFill>
                <a:latin typeface="PMingLiU"/>
                <a:cs typeface="PMingLiU"/>
              </a:rPr>
              <a:t>’</a:t>
            </a:r>
            <a:endParaRPr sz="1000">
              <a:latin typeface="PMingLiU"/>
              <a:cs typeface="PMingLiU"/>
            </a:endParaRPr>
          </a:p>
          <a:p>
            <a:pPr marL="287655" marR="252095" indent="-132715">
              <a:lnSpc>
                <a:spcPct val="102600"/>
              </a:lnSpc>
              <a:spcBef>
                <a:spcPts val="5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</a:tabLst>
            </a:pPr>
            <a:r>
              <a:rPr sz="1100" u="none" spc="-30" dirty="0"/>
              <a:t>Perhatikan</a:t>
            </a:r>
            <a:r>
              <a:rPr sz="1100" u="none" spc="15" dirty="0"/>
              <a:t> </a:t>
            </a:r>
            <a:r>
              <a:rPr sz="1100" u="none" spc="-65" dirty="0"/>
              <a:t>bahwa</a:t>
            </a:r>
            <a:r>
              <a:rPr sz="1100" u="none" spc="15" dirty="0"/>
              <a:t> </a:t>
            </a:r>
            <a:r>
              <a:rPr sz="1100" u="none" spc="85" dirty="0">
                <a:latin typeface="PMingLiU"/>
                <a:cs typeface="PMingLiU"/>
              </a:rPr>
              <a:t>c3</a:t>
            </a:r>
            <a:r>
              <a:rPr sz="1100" u="none" spc="75" dirty="0">
                <a:latin typeface="PMingLiU"/>
                <a:cs typeface="PMingLiU"/>
              </a:rPr>
              <a:t> </a:t>
            </a:r>
            <a:r>
              <a:rPr sz="1100" u="none" spc="-25" dirty="0"/>
              <a:t>memiliki</a:t>
            </a:r>
            <a:r>
              <a:rPr sz="1100" u="none" spc="15" dirty="0"/>
              <a:t> </a:t>
            </a:r>
            <a:r>
              <a:rPr sz="1100" u="none" spc="-20" dirty="0"/>
              <a:t>nilai</a:t>
            </a:r>
            <a:r>
              <a:rPr sz="1100" u="none" spc="20" dirty="0"/>
              <a:t> </a:t>
            </a:r>
            <a:r>
              <a:rPr sz="1100" u="none" spc="-50" dirty="0"/>
              <a:t>berupa</a:t>
            </a:r>
            <a:r>
              <a:rPr sz="1100" u="none" spc="15" dirty="0"/>
              <a:t> </a:t>
            </a:r>
            <a:r>
              <a:rPr sz="1100" u="none" spc="-40" dirty="0"/>
              <a:t>karakter</a:t>
            </a:r>
            <a:r>
              <a:rPr sz="1100" u="none" spc="20" dirty="0"/>
              <a:t> </a:t>
            </a:r>
            <a:r>
              <a:rPr sz="1100" u="none" spc="-45" dirty="0"/>
              <a:t>enter, </a:t>
            </a:r>
            <a:r>
              <a:rPr sz="1100" u="none" spc="-330" dirty="0"/>
              <a:t> </a:t>
            </a:r>
            <a:r>
              <a:rPr sz="1100" u="none" spc="-45" dirty="0"/>
              <a:t>padahal</a:t>
            </a:r>
            <a:r>
              <a:rPr sz="1100" u="none" spc="20" dirty="0"/>
              <a:t> </a:t>
            </a:r>
            <a:r>
              <a:rPr sz="1100" u="none" spc="-65" dirty="0"/>
              <a:t>yang</a:t>
            </a:r>
            <a:r>
              <a:rPr sz="1100" u="none" spc="20" dirty="0"/>
              <a:t> </a:t>
            </a:r>
            <a:r>
              <a:rPr sz="1100" u="none" spc="-10" dirty="0"/>
              <a:t>kita</a:t>
            </a:r>
            <a:r>
              <a:rPr sz="1100" u="none" spc="20" dirty="0"/>
              <a:t> </a:t>
            </a:r>
            <a:r>
              <a:rPr sz="1100" u="none" spc="-55" dirty="0"/>
              <a:t>harapkan</a:t>
            </a:r>
            <a:r>
              <a:rPr sz="1100" u="none" spc="20" dirty="0"/>
              <a:t> </a:t>
            </a:r>
            <a:r>
              <a:rPr sz="1100" u="none" spc="-45" dirty="0"/>
              <a:t>adalah</a:t>
            </a:r>
            <a:r>
              <a:rPr sz="1100" u="none" spc="20" dirty="0"/>
              <a:t> </a:t>
            </a:r>
            <a:r>
              <a:rPr sz="1100" u="none" spc="-40" dirty="0"/>
              <a:t>karakter</a:t>
            </a:r>
            <a:r>
              <a:rPr sz="1100" u="none" spc="20" dirty="0"/>
              <a:t> ’r’.</a:t>
            </a:r>
            <a:endParaRPr sz="1100">
              <a:latin typeface="PMingLiU"/>
              <a:cs typeface="PMingLiU"/>
            </a:endParaRPr>
          </a:p>
          <a:p>
            <a:pPr marL="287655" marR="473709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</a:tabLst>
            </a:pPr>
            <a:r>
              <a:rPr sz="1100" u="none" spc="-10" dirty="0"/>
              <a:t>Hal</a:t>
            </a:r>
            <a:r>
              <a:rPr sz="1100" u="none" spc="10" dirty="0"/>
              <a:t> </a:t>
            </a:r>
            <a:r>
              <a:rPr sz="1100" u="none" spc="-15" dirty="0"/>
              <a:t>ini</a:t>
            </a:r>
            <a:r>
              <a:rPr sz="1100" u="none" spc="15" dirty="0"/>
              <a:t> </a:t>
            </a:r>
            <a:r>
              <a:rPr sz="1100" u="none" spc="-50" dirty="0"/>
              <a:t>disebabkan</a:t>
            </a:r>
            <a:r>
              <a:rPr sz="1100" u="none" spc="15" dirty="0"/>
              <a:t> </a:t>
            </a:r>
            <a:r>
              <a:rPr sz="1100" u="none" spc="-60" dirty="0"/>
              <a:t>karena</a:t>
            </a:r>
            <a:r>
              <a:rPr sz="1100" u="none" spc="15" dirty="0"/>
              <a:t> </a:t>
            </a:r>
            <a:r>
              <a:rPr sz="1100" u="none" spc="-40" dirty="0"/>
              <a:t>karakter</a:t>
            </a:r>
            <a:r>
              <a:rPr sz="1100" u="none" spc="15" dirty="0"/>
              <a:t> </a:t>
            </a:r>
            <a:r>
              <a:rPr sz="1100" u="none" spc="-65" dirty="0"/>
              <a:t>yang</a:t>
            </a:r>
            <a:r>
              <a:rPr sz="1100" u="none" spc="15" dirty="0"/>
              <a:t> </a:t>
            </a:r>
            <a:r>
              <a:rPr sz="1100" u="none" spc="-45" dirty="0"/>
              <a:t>selanjutnya </a:t>
            </a:r>
            <a:r>
              <a:rPr sz="1100" u="none" spc="-40" dirty="0"/>
              <a:t> </a:t>
            </a:r>
            <a:r>
              <a:rPr sz="1100" u="none" spc="-45" dirty="0"/>
              <a:t>dimasukkan</a:t>
            </a:r>
            <a:r>
              <a:rPr sz="1100" u="none" spc="20" dirty="0"/>
              <a:t> </a:t>
            </a:r>
            <a:r>
              <a:rPr sz="1100" u="none" spc="-65" dirty="0"/>
              <a:t>sesudah</a:t>
            </a:r>
            <a:r>
              <a:rPr sz="1100" u="none" spc="20" dirty="0"/>
              <a:t> </a:t>
            </a:r>
            <a:r>
              <a:rPr sz="1100" u="none" spc="-60" dirty="0"/>
              <a:t>membaca</a:t>
            </a:r>
            <a:r>
              <a:rPr sz="1100" u="none" spc="20" dirty="0"/>
              <a:t> </a:t>
            </a:r>
            <a:r>
              <a:rPr sz="1100" u="none" spc="204" dirty="0">
                <a:latin typeface="PMingLiU"/>
                <a:cs typeface="PMingLiU"/>
              </a:rPr>
              <a:t>bil</a:t>
            </a:r>
            <a:r>
              <a:rPr sz="1100" u="none" spc="75" dirty="0">
                <a:latin typeface="PMingLiU"/>
                <a:cs typeface="PMingLiU"/>
              </a:rPr>
              <a:t> </a:t>
            </a:r>
            <a:r>
              <a:rPr sz="1100" u="none" spc="-45" dirty="0"/>
              <a:t>adalah</a:t>
            </a:r>
            <a:r>
              <a:rPr sz="1100" u="none" spc="20" dirty="0"/>
              <a:t> </a:t>
            </a:r>
            <a:r>
              <a:rPr sz="1100" u="none" spc="-45" dirty="0"/>
              <a:t>enter,</a:t>
            </a:r>
            <a:r>
              <a:rPr sz="1100" u="none" spc="25" dirty="0"/>
              <a:t> </a:t>
            </a:r>
            <a:r>
              <a:rPr sz="1100" u="none" spc="-65" dirty="0"/>
              <a:t>yang </a:t>
            </a:r>
            <a:r>
              <a:rPr sz="1100" u="none" spc="-330" dirty="0"/>
              <a:t> </a:t>
            </a:r>
            <a:r>
              <a:rPr sz="1100" u="none" spc="-50" dirty="0"/>
              <a:t>kemudian</a:t>
            </a:r>
            <a:r>
              <a:rPr sz="1100" u="none" spc="15" dirty="0"/>
              <a:t> </a:t>
            </a:r>
            <a:r>
              <a:rPr sz="1100" u="none" spc="-40" dirty="0"/>
              <a:t>dibaca</a:t>
            </a:r>
            <a:r>
              <a:rPr sz="1100" u="none" spc="20" dirty="0"/>
              <a:t> </a:t>
            </a:r>
            <a:r>
              <a:rPr sz="1100" u="none" spc="-30" dirty="0"/>
              <a:t>untuk</a:t>
            </a:r>
            <a:r>
              <a:rPr sz="1100" u="none" spc="20" dirty="0"/>
              <a:t> </a:t>
            </a:r>
            <a:r>
              <a:rPr sz="1100" u="none" spc="40" dirty="0">
                <a:latin typeface="PMingLiU"/>
                <a:cs typeface="PMingLiU"/>
              </a:rPr>
              <a:t>c3</a:t>
            </a:r>
            <a:r>
              <a:rPr sz="1100" u="none" spc="40" dirty="0"/>
              <a:t>.</a:t>
            </a:r>
            <a:endParaRPr sz="1100">
              <a:latin typeface="PMingLiU"/>
              <a:cs typeface="PMingLiU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12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02537" y="221828"/>
            <a:ext cx="22047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25" dirty="0"/>
              <a:t> </a:t>
            </a:r>
            <a:r>
              <a:rPr spc="-25" dirty="0"/>
              <a:t>Karakter</a:t>
            </a:r>
            <a:r>
              <a:rPr spc="12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2450579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91858" y="493673"/>
            <a:ext cx="3769360" cy="247777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44780" marR="5080" indent="-132715">
              <a:lnSpc>
                <a:spcPct val="95300"/>
              </a:lnSpc>
              <a:spcBef>
                <a:spcPts val="15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  <a:tab pos="3756025" algn="l"/>
              </a:tabLst>
            </a:pPr>
            <a:r>
              <a:rPr sz="1100" spc="-35" dirty="0">
                <a:latin typeface="Tahoma"/>
                <a:cs typeface="Tahoma"/>
              </a:rPr>
              <a:t>Cara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tepat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menambahkan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35" dirty="0">
                <a:latin typeface="Tahoma"/>
                <a:cs typeface="Tahoma"/>
              </a:rPr>
              <a:t>”</a:t>
            </a:r>
            <a:r>
              <a:rPr sz="1100" i="1" spc="35" dirty="0">
                <a:latin typeface="Garamond"/>
                <a:cs typeface="Garamond"/>
              </a:rPr>
              <a:t>\</a:t>
            </a:r>
            <a:r>
              <a:rPr sz="1100" spc="35" dirty="0">
                <a:latin typeface="Tahoma"/>
                <a:cs typeface="Tahoma"/>
              </a:rPr>
              <a:t>n”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secara 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u="sng" spc="-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tertib</a:t>
            </a:r>
            <a:r>
              <a:rPr sz="1100" u="sng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di</a:t>
            </a:r>
            <a:r>
              <a:rPr sz="1100" u="sng" spc="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3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akhir</a:t>
            </a:r>
            <a:r>
              <a:rPr sz="1100" u="sng" spc="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5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pembacaan</a:t>
            </a:r>
            <a:r>
              <a:rPr sz="1100" u="sng" spc="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5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baris: </a:t>
            </a:r>
            <a:r>
              <a:rPr sz="1100" u="sng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	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114" dirty="0">
                <a:latin typeface="PMingLiU"/>
                <a:cs typeface="PMingLiU"/>
              </a:rPr>
              <a:t>                  </a:t>
            </a:r>
            <a:r>
              <a:rPr sz="1100" spc="265" dirty="0">
                <a:latin typeface="PMingLiU"/>
                <a:cs typeface="PMingLiU"/>
              </a:rPr>
              <a:t> </a:t>
            </a: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&lt;cstdio&gt;</a:t>
            </a:r>
            <a:endParaRPr sz="1000">
              <a:latin typeface="PMingLiU"/>
              <a:cs typeface="PMingLiU"/>
            </a:endParaRPr>
          </a:p>
          <a:p>
            <a:pPr marL="144780" marR="2552700">
              <a:lnSpc>
                <a:spcPct val="74700"/>
              </a:lnSpc>
              <a:spcBef>
                <a:spcPts val="900"/>
              </a:spcBef>
            </a:pP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char</a:t>
            </a:r>
            <a:r>
              <a:rPr sz="1000" spc="24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45" dirty="0">
                <a:latin typeface="PMingLiU"/>
                <a:cs typeface="PMingLiU"/>
              </a:rPr>
              <a:t>c1,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145" dirty="0">
                <a:latin typeface="PMingLiU"/>
                <a:cs typeface="PMingLiU"/>
              </a:rPr>
              <a:t>c2,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140" dirty="0">
                <a:latin typeface="PMingLiU"/>
                <a:cs typeface="PMingLiU"/>
              </a:rPr>
              <a:t>c3;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4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210" dirty="0">
                <a:latin typeface="PMingLiU"/>
                <a:cs typeface="PMingLiU"/>
              </a:rPr>
              <a:t>bil;</a:t>
            </a:r>
            <a:endParaRPr sz="1000">
              <a:latin typeface="PMingLiU"/>
              <a:cs typeface="PMingLiU"/>
            </a:endParaRPr>
          </a:p>
          <a:p>
            <a:pPr marL="144780">
              <a:lnSpc>
                <a:spcPts val="1080"/>
              </a:lnSpc>
              <a:spcBef>
                <a:spcPts val="655"/>
              </a:spcBef>
            </a:pP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2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05" dirty="0">
                <a:latin typeface="PMingLiU"/>
                <a:cs typeface="PMingLiU"/>
              </a:rPr>
              <a:t>main()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277495" marR="1689100">
              <a:lnSpc>
                <a:spcPts val="960"/>
              </a:lnSpc>
              <a:spcBef>
                <a:spcPts val="115"/>
              </a:spcBef>
            </a:pPr>
            <a:r>
              <a:rPr sz="1000" spc="90" dirty="0">
                <a:latin typeface="PMingLiU"/>
                <a:cs typeface="PMingLiU"/>
              </a:rPr>
              <a:t>scanf(</a:t>
            </a:r>
            <a:r>
              <a:rPr sz="1000" spc="90" dirty="0">
                <a:solidFill>
                  <a:srgbClr val="9300D1"/>
                </a:solidFill>
                <a:latin typeface="PMingLiU"/>
                <a:cs typeface="PMingLiU"/>
              </a:rPr>
              <a:t>"%c</a:t>
            </a:r>
            <a:r>
              <a:rPr sz="1000" spc="25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95" dirty="0">
                <a:solidFill>
                  <a:srgbClr val="9300D1"/>
                </a:solidFill>
                <a:latin typeface="PMingLiU"/>
                <a:cs typeface="PMingLiU"/>
              </a:rPr>
              <a:t>%c\n"</a:t>
            </a:r>
            <a:r>
              <a:rPr sz="1000" spc="95" dirty="0">
                <a:latin typeface="PMingLiU"/>
                <a:cs typeface="PMingLiU"/>
              </a:rPr>
              <a:t>,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55" dirty="0">
                <a:latin typeface="PMingLiU"/>
                <a:cs typeface="PMingLiU"/>
              </a:rPr>
              <a:t>&amp;c1,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&amp;c2);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114" dirty="0">
                <a:latin typeface="PMingLiU"/>
                <a:cs typeface="PMingLiU"/>
              </a:rPr>
              <a:t>scanf(</a:t>
            </a:r>
            <a:r>
              <a:rPr sz="1000" spc="114" dirty="0">
                <a:solidFill>
                  <a:srgbClr val="9300D1"/>
                </a:solidFill>
                <a:latin typeface="PMingLiU"/>
                <a:cs typeface="PMingLiU"/>
              </a:rPr>
              <a:t>"%d\n"</a:t>
            </a:r>
            <a:r>
              <a:rPr sz="1000" spc="114" dirty="0">
                <a:latin typeface="PMingLiU"/>
                <a:cs typeface="PMingLiU"/>
              </a:rPr>
              <a:t>,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40" dirty="0">
                <a:latin typeface="PMingLiU"/>
                <a:cs typeface="PMingLiU"/>
              </a:rPr>
              <a:t>&amp;bil);</a:t>
            </a:r>
            <a:endParaRPr sz="1000">
              <a:latin typeface="PMingLiU"/>
              <a:cs typeface="PMingLiU"/>
            </a:endParaRPr>
          </a:p>
          <a:p>
            <a:pPr marL="277495">
              <a:lnSpc>
                <a:spcPts val="969"/>
              </a:lnSpc>
            </a:pPr>
            <a:r>
              <a:rPr sz="1000" spc="110" dirty="0">
                <a:latin typeface="PMingLiU"/>
                <a:cs typeface="PMingLiU"/>
              </a:rPr>
              <a:t>scanf(</a:t>
            </a:r>
            <a:r>
              <a:rPr sz="1000" spc="110" dirty="0">
                <a:solidFill>
                  <a:srgbClr val="9300D1"/>
                </a:solidFill>
                <a:latin typeface="PMingLiU"/>
                <a:cs typeface="PMingLiU"/>
              </a:rPr>
              <a:t>"%c"</a:t>
            </a:r>
            <a:r>
              <a:rPr sz="1000" spc="110" dirty="0">
                <a:latin typeface="PMingLiU"/>
                <a:cs typeface="PMingLiU"/>
              </a:rPr>
              <a:t>,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&amp;c3);</a:t>
            </a:r>
            <a:endParaRPr sz="1000">
              <a:latin typeface="PMingLiU"/>
              <a:cs typeface="PMingLiU"/>
            </a:endParaRPr>
          </a:p>
          <a:p>
            <a:pPr marL="398145" marR="161290" indent="-120650">
              <a:lnSpc>
                <a:spcPts val="960"/>
              </a:lnSpc>
              <a:spcBef>
                <a:spcPts val="890"/>
              </a:spcBef>
            </a:pPr>
            <a:r>
              <a:rPr sz="1000" spc="25" dirty="0">
                <a:latin typeface="PMingLiU"/>
                <a:cs typeface="PMingLiU"/>
              </a:rPr>
              <a:t>printf(</a:t>
            </a:r>
            <a:r>
              <a:rPr sz="1000" spc="25" dirty="0">
                <a:solidFill>
                  <a:srgbClr val="9300D1"/>
                </a:solidFill>
                <a:latin typeface="PMingLiU"/>
                <a:cs typeface="PMingLiU"/>
              </a:rPr>
              <a:t>"c1=’%c’</a:t>
            </a:r>
            <a:r>
              <a:rPr sz="1000" spc="26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140" dirty="0">
                <a:solidFill>
                  <a:srgbClr val="9300D1"/>
                </a:solidFill>
                <a:latin typeface="PMingLiU"/>
                <a:cs typeface="PMingLiU"/>
              </a:rPr>
              <a:t>c2=’%c’</a:t>
            </a:r>
            <a:r>
              <a:rPr sz="1000" spc="-8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60" dirty="0">
                <a:solidFill>
                  <a:srgbClr val="9300D1"/>
                </a:solidFill>
                <a:latin typeface="PMingLiU"/>
                <a:cs typeface="PMingLiU"/>
              </a:rPr>
              <a:t>bil=%d</a:t>
            </a:r>
            <a:r>
              <a:rPr sz="1000" spc="26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20" dirty="0">
                <a:solidFill>
                  <a:srgbClr val="9300D1"/>
                </a:solidFill>
                <a:latin typeface="PMingLiU"/>
                <a:cs typeface="PMingLiU"/>
              </a:rPr>
              <a:t>c3=’%c’\n"</a:t>
            </a:r>
            <a:r>
              <a:rPr sz="1000" spc="-20" dirty="0">
                <a:latin typeface="PMingLiU"/>
                <a:cs typeface="PMingLiU"/>
              </a:rPr>
              <a:t>,</a:t>
            </a:r>
            <a:r>
              <a:rPr sz="1000" spc="30" dirty="0">
                <a:latin typeface="PMingLiU"/>
                <a:cs typeface="PMingLiU"/>
              </a:rPr>
              <a:t> </a:t>
            </a:r>
            <a:r>
              <a:rPr sz="1000" spc="145" dirty="0">
                <a:latin typeface="PMingLiU"/>
                <a:cs typeface="PMingLiU"/>
              </a:rPr>
              <a:t>c1,</a:t>
            </a:r>
            <a:r>
              <a:rPr sz="1000" spc="265" dirty="0">
                <a:latin typeface="PMingLiU"/>
                <a:cs typeface="PMingLiU"/>
              </a:rPr>
              <a:t> </a:t>
            </a:r>
            <a:r>
              <a:rPr sz="1000" spc="145" dirty="0">
                <a:latin typeface="PMingLiU"/>
                <a:cs typeface="PMingLiU"/>
              </a:rPr>
              <a:t>c2,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215" dirty="0">
                <a:latin typeface="PMingLiU"/>
                <a:cs typeface="PMingLiU"/>
              </a:rPr>
              <a:t>bil,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c3);</a:t>
            </a:r>
            <a:endParaRPr sz="1000">
              <a:latin typeface="PMingLiU"/>
              <a:cs typeface="PMingLiU"/>
            </a:endParaRPr>
          </a:p>
          <a:p>
            <a:pPr marL="144780">
              <a:lnSpc>
                <a:spcPts val="969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4780" marR="504825" indent="-132715" algn="just">
              <a:lnSpc>
                <a:spcPct val="102600"/>
              </a:lnSpc>
              <a:spcBef>
                <a:spcPts val="32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Karena </a:t>
            </a:r>
            <a:r>
              <a:rPr sz="1100" spc="-40" dirty="0">
                <a:latin typeface="Tahoma"/>
                <a:cs typeface="Tahoma"/>
              </a:rPr>
              <a:t>berpotensi </a:t>
            </a:r>
            <a:r>
              <a:rPr sz="1100" spc="-55" dirty="0">
                <a:latin typeface="Tahoma"/>
                <a:cs typeface="Tahoma"/>
              </a:rPr>
              <a:t>membingungkan </a:t>
            </a:r>
            <a:r>
              <a:rPr sz="1100" spc="-50" dirty="0">
                <a:latin typeface="Tahoma"/>
                <a:cs typeface="Tahoma"/>
              </a:rPr>
              <a:t>dan </a:t>
            </a:r>
            <a:r>
              <a:rPr sz="1100" spc="-45" dirty="0">
                <a:latin typeface="Tahoma"/>
                <a:cs typeface="Tahoma"/>
              </a:rPr>
              <a:t>memperumit 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penulisan </a:t>
            </a:r>
            <a:r>
              <a:rPr sz="1100" spc="-50" dirty="0">
                <a:latin typeface="Tahoma"/>
                <a:cs typeface="Tahoma"/>
              </a:rPr>
              <a:t>kode, pembacaan </a:t>
            </a:r>
            <a:r>
              <a:rPr sz="1100" spc="-20" dirty="0">
                <a:latin typeface="Tahoma"/>
                <a:cs typeface="Tahoma"/>
              </a:rPr>
              <a:t>tipe </a:t>
            </a:r>
            <a:r>
              <a:rPr sz="1100" spc="-35" dirty="0">
                <a:latin typeface="Tahoma"/>
                <a:cs typeface="Tahoma"/>
              </a:rPr>
              <a:t>data </a:t>
            </a:r>
            <a:r>
              <a:rPr sz="1100" spc="-40" dirty="0">
                <a:latin typeface="Tahoma"/>
                <a:cs typeface="Tahoma"/>
              </a:rPr>
              <a:t>karakter </a:t>
            </a:r>
            <a:r>
              <a:rPr sz="1100" spc="-45" dirty="0">
                <a:latin typeface="Tahoma"/>
                <a:cs typeface="Tahoma"/>
              </a:rPr>
              <a:t>kurang 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disarankan.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13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01101" y="221828"/>
            <a:ext cx="140652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90" dirty="0"/>
              <a:t> </a:t>
            </a:r>
            <a:r>
              <a:rPr spc="-10" dirty="0"/>
              <a:t>String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961680"/>
            <a:ext cx="3681729" cy="13004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952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Cara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disarankan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membacanya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dalam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bentuk </a:t>
            </a:r>
            <a:r>
              <a:rPr sz="1100" spc="-30" dirty="0">
                <a:latin typeface="Tahoma"/>
                <a:cs typeface="Tahoma"/>
              </a:rPr>
              <a:t> string,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sekalipun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dibaca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dipastikan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hanya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memiliki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karakter.</a:t>
            </a:r>
            <a:endParaRPr sz="1100">
              <a:latin typeface="Tahoma"/>
              <a:cs typeface="Tahoma"/>
            </a:endParaRPr>
          </a:p>
          <a:p>
            <a:pPr marL="144780" marR="1016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Seperti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printf,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scanf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tidak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dapat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berinteraksi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secara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langsung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STL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string.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Scanf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perlu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string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dalam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bentuk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cstring,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kemudian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mengubahnya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menjadi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string.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14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3637" y="221828"/>
            <a:ext cx="1981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14" dirty="0"/>
              <a:t> </a:t>
            </a:r>
            <a:r>
              <a:rPr spc="-10" dirty="0"/>
              <a:t>String</a:t>
            </a:r>
            <a:r>
              <a:rPr spc="114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2305977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87655" indent="-132715">
              <a:lnSpc>
                <a:spcPts val="1245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  <a:tab pos="3898900" algn="l"/>
              </a:tabLst>
            </a:pPr>
            <a:r>
              <a:rPr sz="1100" spc="-30" dirty="0"/>
              <a:t>Perhatikan</a:t>
            </a:r>
            <a:r>
              <a:rPr sz="1100" dirty="0"/>
              <a:t> </a:t>
            </a:r>
            <a:r>
              <a:rPr sz="1100" spc="-50" dirty="0"/>
              <a:t>program</a:t>
            </a:r>
            <a:r>
              <a:rPr sz="1100" dirty="0"/>
              <a:t> </a:t>
            </a:r>
            <a:r>
              <a:rPr sz="1100" spc="-35" dirty="0"/>
              <a:t>berikut:	</a:t>
            </a:r>
            <a:endParaRPr sz="1100" dirty="0"/>
          </a:p>
          <a:p>
            <a:pPr marL="287655" marR="2486660">
              <a:lnSpc>
                <a:spcPct val="74700"/>
              </a:lnSpc>
              <a:spcBef>
                <a:spcPts val="225"/>
              </a:spcBef>
            </a:pPr>
            <a:r>
              <a:rPr sz="1000" u="none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u="none" spc="19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u="none" spc="110" dirty="0">
                <a:latin typeface="PMingLiU"/>
                <a:cs typeface="PMingLiU"/>
              </a:rPr>
              <a:t>&lt;cstdio&gt; </a:t>
            </a:r>
            <a:r>
              <a:rPr sz="1000" u="none" spc="-245" dirty="0">
                <a:latin typeface="PMingLiU"/>
                <a:cs typeface="PMingLiU"/>
              </a:rPr>
              <a:t> </a:t>
            </a:r>
            <a:r>
              <a:rPr sz="1000" u="none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u="none" spc="21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u="none" spc="120" dirty="0">
                <a:latin typeface="PMingLiU"/>
                <a:cs typeface="PMingLiU"/>
              </a:rPr>
              <a:t>&lt;string&gt;</a:t>
            </a:r>
            <a:endParaRPr sz="1000" dirty="0">
              <a:latin typeface="PMingLiU"/>
              <a:cs typeface="PMingLiU"/>
            </a:endParaRPr>
          </a:p>
          <a:p>
            <a:pPr marL="287655" marR="2287270">
              <a:lnSpc>
                <a:spcPts val="1860"/>
              </a:lnSpc>
              <a:spcBef>
                <a:spcPts val="105"/>
              </a:spcBef>
            </a:pPr>
            <a:r>
              <a:rPr sz="1000" u="none" spc="114" dirty="0">
                <a:solidFill>
                  <a:srgbClr val="0000FF"/>
                </a:solidFill>
                <a:latin typeface="PMingLiU"/>
                <a:cs typeface="PMingLiU"/>
              </a:rPr>
              <a:t>using</a:t>
            </a:r>
            <a:r>
              <a:rPr sz="1000" u="none" spc="22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u="none" spc="65" dirty="0">
                <a:solidFill>
                  <a:srgbClr val="0000FF"/>
                </a:solidFill>
                <a:latin typeface="PMingLiU"/>
                <a:cs typeface="PMingLiU"/>
              </a:rPr>
              <a:t>namespace</a:t>
            </a:r>
            <a:r>
              <a:rPr sz="1000" u="none" spc="22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u="none" spc="180" dirty="0">
                <a:latin typeface="PMingLiU"/>
                <a:cs typeface="PMingLiU"/>
              </a:rPr>
              <a:t>std; </a:t>
            </a:r>
            <a:r>
              <a:rPr sz="1000" u="none" spc="-245" dirty="0">
                <a:latin typeface="PMingLiU"/>
                <a:cs typeface="PMingLiU"/>
              </a:rPr>
              <a:t> </a:t>
            </a:r>
            <a:r>
              <a:rPr sz="1000" u="none" spc="114" dirty="0">
                <a:solidFill>
                  <a:srgbClr val="0000FF"/>
                </a:solidFill>
                <a:latin typeface="PMingLiU"/>
                <a:cs typeface="PMingLiU"/>
              </a:rPr>
              <a:t>char</a:t>
            </a:r>
            <a:r>
              <a:rPr sz="1000" u="none" spc="25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u="none" spc="125" dirty="0">
                <a:latin typeface="PMingLiU"/>
                <a:cs typeface="PMingLiU"/>
              </a:rPr>
              <a:t>buff[1001];</a:t>
            </a:r>
            <a:endParaRPr sz="1000" dirty="0">
              <a:latin typeface="PMingLiU"/>
              <a:cs typeface="PMingLiU"/>
            </a:endParaRPr>
          </a:p>
          <a:p>
            <a:pPr marL="420370" marR="2287270" indent="-133350">
              <a:lnSpc>
                <a:spcPts val="960"/>
              </a:lnSpc>
              <a:spcBef>
                <a:spcPts val="715"/>
              </a:spcBef>
            </a:pPr>
            <a:r>
              <a:rPr sz="1000" u="none" spc="190" dirty="0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sz="1000" u="none" spc="105" dirty="0">
                <a:latin typeface="PMingLiU"/>
                <a:cs typeface="PMingLiU"/>
              </a:rPr>
              <a:t>main()</a:t>
            </a:r>
            <a:r>
              <a:rPr sz="1000" u="none" spc="110" dirty="0">
                <a:latin typeface="PMingLiU"/>
                <a:cs typeface="PMingLiU"/>
              </a:rPr>
              <a:t> </a:t>
            </a:r>
            <a:r>
              <a:rPr sz="1000" u="none" spc="70" dirty="0">
                <a:latin typeface="PMingLiU"/>
                <a:cs typeface="PMingLiU"/>
              </a:rPr>
              <a:t>{ </a:t>
            </a:r>
            <a:r>
              <a:rPr sz="1000" u="none" spc="75" dirty="0">
                <a:latin typeface="PMingLiU"/>
                <a:cs typeface="PMingLiU"/>
              </a:rPr>
              <a:t> </a:t>
            </a:r>
            <a:r>
              <a:rPr sz="1000" u="none" spc="114" dirty="0">
                <a:latin typeface="PMingLiU"/>
                <a:cs typeface="PMingLiU"/>
              </a:rPr>
              <a:t>scanf(</a:t>
            </a:r>
            <a:r>
              <a:rPr sz="1000" u="none" spc="114" dirty="0">
                <a:solidFill>
                  <a:srgbClr val="9300D1"/>
                </a:solidFill>
                <a:latin typeface="PMingLiU"/>
                <a:cs typeface="PMingLiU"/>
              </a:rPr>
              <a:t>"%s"</a:t>
            </a:r>
            <a:r>
              <a:rPr sz="1000" u="none" spc="114" dirty="0">
                <a:latin typeface="PMingLiU"/>
                <a:cs typeface="PMingLiU"/>
              </a:rPr>
              <a:t>,</a:t>
            </a:r>
            <a:r>
              <a:rPr sz="1000" u="none" spc="210" dirty="0">
                <a:latin typeface="PMingLiU"/>
                <a:cs typeface="PMingLiU"/>
              </a:rPr>
              <a:t> </a:t>
            </a:r>
            <a:r>
              <a:rPr sz="1000" u="none" spc="165" dirty="0">
                <a:latin typeface="PMingLiU"/>
                <a:cs typeface="PMingLiU"/>
              </a:rPr>
              <a:t>buff);</a:t>
            </a:r>
            <a:endParaRPr sz="1000" dirty="0">
              <a:latin typeface="PMingLiU"/>
              <a:cs typeface="PMingLiU"/>
            </a:endParaRPr>
          </a:p>
          <a:p>
            <a:pPr marL="420370" marR="1490345">
              <a:lnSpc>
                <a:spcPts val="960"/>
              </a:lnSpc>
              <a:spcBef>
                <a:spcPts val="835"/>
              </a:spcBef>
            </a:pPr>
            <a:r>
              <a:rPr sz="1000" u="none" spc="165" dirty="0">
                <a:latin typeface="PMingLiU"/>
                <a:cs typeface="PMingLiU"/>
              </a:rPr>
              <a:t>string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155" dirty="0">
                <a:latin typeface="PMingLiU"/>
                <a:cs typeface="PMingLiU"/>
              </a:rPr>
              <a:t>s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-10" dirty="0">
                <a:latin typeface="PMingLiU"/>
                <a:cs typeface="PMingLiU"/>
              </a:rPr>
              <a:t>=</a:t>
            </a:r>
            <a:r>
              <a:rPr sz="1000" u="none" spc="10" dirty="0">
                <a:latin typeface="PMingLiU"/>
                <a:cs typeface="PMingLiU"/>
              </a:rPr>
              <a:t> </a:t>
            </a:r>
            <a:r>
              <a:rPr sz="1000" u="none" spc="155" dirty="0">
                <a:latin typeface="PMingLiU"/>
                <a:cs typeface="PMingLiU"/>
              </a:rPr>
              <a:t>buff; </a:t>
            </a:r>
            <a:r>
              <a:rPr sz="1000" u="none" spc="160" dirty="0">
                <a:latin typeface="PMingLiU"/>
                <a:cs typeface="PMingLiU"/>
              </a:rPr>
              <a:t> </a:t>
            </a:r>
            <a:r>
              <a:rPr sz="1000" u="none" spc="65" dirty="0">
                <a:latin typeface="PMingLiU"/>
                <a:cs typeface="PMingLiU"/>
              </a:rPr>
              <a:t>printf(</a:t>
            </a:r>
            <a:r>
              <a:rPr sz="1000" u="none" spc="65" dirty="0">
                <a:solidFill>
                  <a:srgbClr val="9300D1"/>
                </a:solidFill>
                <a:latin typeface="PMingLiU"/>
                <a:cs typeface="PMingLiU"/>
              </a:rPr>
              <a:t>"s=’%s’\n"</a:t>
            </a:r>
            <a:r>
              <a:rPr sz="1000" u="none" spc="65" dirty="0">
                <a:latin typeface="PMingLiU"/>
                <a:cs typeface="PMingLiU"/>
              </a:rPr>
              <a:t>,</a:t>
            </a:r>
            <a:r>
              <a:rPr sz="1000" u="none" spc="260" dirty="0">
                <a:latin typeface="PMingLiU"/>
                <a:cs typeface="PMingLiU"/>
              </a:rPr>
              <a:t> </a:t>
            </a:r>
            <a:r>
              <a:rPr sz="1000" u="none" spc="190" dirty="0">
                <a:latin typeface="PMingLiU"/>
                <a:cs typeface="PMingLiU"/>
              </a:rPr>
              <a:t>s.c_str());</a:t>
            </a:r>
            <a:endParaRPr sz="1000" dirty="0">
              <a:latin typeface="PMingLiU"/>
              <a:cs typeface="PMingLiU"/>
            </a:endParaRPr>
          </a:p>
          <a:p>
            <a:pPr marL="287655">
              <a:lnSpc>
                <a:spcPts val="969"/>
              </a:lnSpc>
            </a:pPr>
            <a:r>
              <a:rPr sz="1000" u="none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  <a:p>
            <a:pPr marL="287655" marR="31115" indent="-132715">
              <a:lnSpc>
                <a:spcPct val="102699"/>
              </a:lnSpc>
              <a:spcBef>
                <a:spcPts val="5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</a:tabLst>
            </a:pPr>
            <a:r>
              <a:rPr sz="1100" u="none" spc="-30" dirty="0"/>
              <a:t>Variabel </a:t>
            </a:r>
            <a:r>
              <a:rPr sz="1100" u="none" spc="140" dirty="0">
                <a:latin typeface="PMingLiU"/>
                <a:cs typeface="PMingLiU"/>
              </a:rPr>
              <a:t>buff </a:t>
            </a:r>
            <a:r>
              <a:rPr sz="1100" u="none" spc="-55" dirty="0"/>
              <a:t>merupakan </a:t>
            </a:r>
            <a:r>
              <a:rPr sz="1100" i="1" u="none" spc="-30" dirty="0">
                <a:latin typeface="Calibri"/>
                <a:cs typeface="Calibri"/>
              </a:rPr>
              <a:t>array</a:t>
            </a:r>
            <a:r>
              <a:rPr sz="1100" i="1" u="none" spc="-25" dirty="0">
                <a:latin typeface="Calibri"/>
                <a:cs typeface="Calibri"/>
              </a:rPr>
              <a:t> </a:t>
            </a:r>
            <a:r>
              <a:rPr sz="1100" i="1" u="none" spc="-15" dirty="0">
                <a:latin typeface="Calibri"/>
                <a:cs typeface="Calibri"/>
              </a:rPr>
              <a:t>of</a:t>
            </a:r>
            <a:r>
              <a:rPr sz="1100" i="1" u="none" spc="215" dirty="0">
                <a:latin typeface="Calibri"/>
                <a:cs typeface="Calibri"/>
              </a:rPr>
              <a:t> </a:t>
            </a:r>
            <a:r>
              <a:rPr sz="1100" i="1" u="none" spc="-15" dirty="0">
                <a:latin typeface="Calibri"/>
                <a:cs typeface="Calibri"/>
              </a:rPr>
              <a:t>char</a:t>
            </a:r>
            <a:r>
              <a:rPr sz="1100" i="1" u="none" spc="220" dirty="0">
                <a:latin typeface="Calibri"/>
                <a:cs typeface="Calibri"/>
              </a:rPr>
              <a:t> </a:t>
            </a:r>
            <a:r>
              <a:rPr sz="1100" u="none" spc="-60" dirty="0"/>
              <a:t>dengan</a:t>
            </a:r>
            <a:r>
              <a:rPr sz="1100" u="none" spc="225" dirty="0"/>
              <a:t> </a:t>
            </a:r>
            <a:r>
              <a:rPr sz="1100" u="none" spc="-40" dirty="0"/>
              <a:t>maksimal </a:t>
            </a:r>
            <a:r>
              <a:rPr sz="1100" u="none" spc="-35" dirty="0"/>
              <a:t> </a:t>
            </a:r>
            <a:r>
              <a:rPr sz="1100" u="none" spc="-55" dirty="0"/>
              <a:t>1001</a:t>
            </a:r>
            <a:r>
              <a:rPr sz="1100" u="none" spc="15" dirty="0"/>
              <a:t> </a:t>
            </a:r>
            <a:r>
              <a:rPr sz="1100" u="none" spc="-40" dirty="0"/>
              <a:t>karakter</a:t>
            </a:r>
            <a:r>
              <a:rPr sz="1100" u="none" spc="20" dirty="0"/>
              <a:t> </a:t>
            </a:r>
            <a:r>
              <a:rPr sz="1100" u="none" spc="-45" dirty="0"/>
              <a:t>(angka</a:t>
            </a:r>
            <a:r>
              <a:rPr sz="1100" u="none" spc="25" dirty="0"/>
              <a:t> </a:t>
            </a:r>
            <a:r>
              <a:rPr sz="1100" u="none" spc="-15" dirty="0"/>
              <a:t>ini</a:t>
            </a:r>
            <a:r>
              <a:rPr sz="1100" u="none" spc="20" dirty="0"/>
              <a:t> </a:t>
            </a:r>
            <a:r>
              <a:rPr sz="1100" u="none" spc="-35" dirty="0"/>
              <a:t>dapat</a:t>
            </a:r>
            <a:r>
              <a:rPr sz="1100" u="none" spc="25" dirty="0"/>
              <a:t> </a:t>
            </a:r>
            <a:r>
              <a:rPr sz="1100" u="none" spc="-25" dirty="0"/>
              <a:t>Anda</a:t>
            </a:r>
            <a:r>
              <a:rPr sz="1100" u="none" spc="20" dirty="0"/>
              <a:t> </a:t>
            </a:r>
            <a:r>
              <a:rPr sz="1100" u="none" spc="-50" dirty="0"/>
              <a:t>ubah</a:t>
            </a:r>
            <a:r>
              <a:rPr sz="1100" u="none" spc="20" dirty="0"/>
              <a:t> </a:t>
            </a:r>
            <a:r>
              <a:rPr sz="1100" u="none" spc="-60" dirty="0"/>
              <a:t>sesuai</a:t>
            </a:r>
            <a:r>
              <a:rPr sz="1100" u="none" spc="25" dirty="0"/>
              <a:t> </a:t>
            </a:r>
            <a:r>
              <a:rPr sz="1100" u="none" spc="-45" dirty="0"/>
              <a:t>kebutuhan).</a:t>
            </a:r>
            <a:endParaRPr sz="1100" dirty="0">
              <a:latin typeface="Calibri"/>
              <a:cs typeface="Calibri"/>
            </a:endParaRPr>
          </a:p>
          <a:p>
            <a:pPr marL="287655" indent="-132715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</a:tabLst>
            </a:pPr>
            <a:r>
              <a:rPr sz="1100" i="1" u="none" dirty="0">
                <a:latin typeface="Calibri"/>
                <a:cs typeface="Calibri"/>
              </a:rPr>
              <a:t>Array</a:t>
            </a:r>
            <a:r>
              <a:rPr sz="1100" i="1" u="none" spc="105" dirty="0">
                <a:latin typeface="Calibri"/>
                <a:cs typeface="Calibri"/>
              </a:rPr>
              <a:t> </a:t>
            </a:r>
            <a:r>
              <a:rPr sz="1100" i="1" u="none" spc="-15" dirty="0">
                <a:latin typeface="Calibri"/>
                <a:cs typeface="Calibri"/>
              </a:rPr>
              <a:t>of</a:t>
            </a:r>
            <a:r>
              <a:rPr sz="1100" i="1" u="none" spc="114" dirty="0">
                <a:latin typeface="Calibri"/>
                <a:cs typeface="Calibri"/>
              </a:rPr>
              <a:t> </a:t>
            </a:r>
            <a:r>
              <a:rPr sz="1100" i="1" u="none" spc="-15" dirty="0">
                <a:latin typeface="Calibri"/>
                <a:cs typeface="Calibri"/>
              </a:rPr>
              <a:t>char</a:t>
            </a:r>
            <a:r>
              <a:rPr sz="1100" i="1" u="none" dirty="0">
                <a:latin typeface="Calibri"/>
                <a:cs typeface="Calibri"/>
              </a:rPr>
              <a:t> </a:t>
            </a:r>
            <a:r>
              <a:rPr sz="1100" u="none" spc="-25" dirty="0"/>
              <a:t>inilah</a:t>
            </a:r>
            <a:r>
              <a:rPr sz="1100" u="none" spc="15" dirty="0"/>
              <a:t> </a:t>
            </a:r>
            <a:r>
              <a:rPr sz="1100" u="none" spc="-65" dirty="0"/>
              <a:t>yang</a:t>
            </a:r>
            <a:r>
              <a:rPr sz="1100" u="none" spc="20" dirty="0"/>
              <a:t> </a:t>
            </a:r>
            <a:r>
              <a:rPr sz="1100" u="none" spc="-55" dirty="0"/>
              <a:t>merupakan</a:t>
            </a:r>
            <a:r>
              <a:rPr sz="1100" u="none" spc="20" dirty="0"/>
              <a:t> </a:t>
            </a:r>
            <a:r>
              <a:rPr sz="1100" u="none" spc="-30" dirty="0"/>
              <a:t>cstring.</a:t>
            </a:r>
            <a:endParaRPr sz="1100" dirty="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15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3637" y="221828"/>
            <a:ext cx="1981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14" dirty="0"/>
              <a:t> </a:t>
            </a:r>
            <a:r>
              <a:rPr spc="-10" dirty="0"/>
              <a:t>String</a:t>
            </a:r>
            <a:r>
              <a:rPr spc="114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957273"/>
            <a:ext cx="3729990" cy="13385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20" dirty="0">
                <a:latin typeface="Tahoma"/>
                <a:cs typeface="Tahoma"/>
              </a:rPr>
              <a:t>Kita </a:t>
            </a:r>
            <a:r>
              <a:rPr sz="1100" spc="-35" dirty="0">
                <a:latin typeface="Tahoma"/>
                <a:cs typeface="Tahoma"/>
              </a:rPr>
              <a:t>dapat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cstring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scanf,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lalu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mengubahnya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</a:t>
            </a:r>
            <a:r>
              <a:rPr sz="1100" spc="-7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bentuk </a:t>
            </a:r>
            <a:r>
              <a:rPr sz="1100" spc="-30" dirty="0">
                <a:latin typeface="Tahoma"/>
                <a:cs typeface="Tahoma"/>
              </a:rPr>
              <a:t>string </a:t>
            </a:r>
            <a:r>
              <a:rPr sz="1100" spc="-60" dirty="0">
                <a:latin typeface="Tahoma"/>
                <a:cs typeface="Tahoma"/>
              </a:rPr>
              <a:t>dengan </a:t>
            </a:r>
            <a:r>
              <a:rPr sz="1100" spc="-50" dirty="0">
                <a:latin typeface="Tahoma"/>
                <a:cs typeface="Tahoma"/>
              </a:rPr>
              <a:t>melakukan </a:t>
            </a:r>
            <a:r>
              <a:rPr sz="1100" i="1" spc="-10" dirty="0">
                <a:latin typeface="Calibri"/>
                <a:cs typeface="Calibri"/>
              </a:rPr>
              <a:t>assignment</a:t>
            </a:r>
            <a:r>
              <a:rPr sz="1100" i="1" spc="-5" dirty="0">
                <a:latin typeface="Calibri"/>
                <a:cs typeface="Calibri"/>
              </a:rPr>
              <a:t> </a:t>
            </a:r>
            <a:r>
              <a:rPr sz="1100" spc="-75" dirty="0">
                <a:latin typeface="Tahoma"/>
                <a:cs typeface="Tahoma"/>
              </a:rPr>
              <a:t>ke</a:t>
            </a:r>
            <a:r>
              <a:rPr sz="1100" spc="-7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variabel 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string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155" dirty="0">
                <a:latin typeface="Tahoma"/>
                <a:cs typeface="Tahoma"/>
              </a:rPr>
              <a:t>(</a:t>
            </a:r>
            <a:r>
              <a:rPr sz="1100" spc="155" dirty="0">
                <a:latin typeface="PMingLiU"/>
                <a:cs typeface="PMingLiU"/>
              </a:rPr>
              <a:t>string</a:t>
            </a:r>
            <a:r>
              <a:rPr sz="1100" spc="285" dirty="0">
                <a:latin typeface="PMingLiU"/>
                <a:cs typeface="PMingLiU"/>
              </a:rPr>
              <a:t> </a:t>
            </a:r>
            <a:r>
              <a:rPr sz="1100" spc="170" dirty="0">
                <a:latin typeface="PMingLiU"/>
                <a:cs typeface="PMingLiU"/>
              </a:rPr>
              <a:t>s</a:t>
            </a:r>
            <a:r>
              <a:rPr sz="1100" spc="285" dirty="0">
                <a:latin typeface="PMingLiU"/>
                <a:cs typeface="PMingLiU"/>
              </a:rPr>
              <a:t> </a:t>
            </a:r>
            <a:r>
              <a:rPr sz="1100" spc="-15" dirty="0">
                <a:latin typeface="PMingLiU"/>
                <a:cs typeface="PMingLiU"/>
              </a:rPr>
              <a:t>=</a:t>
            </a:r>
            <a:r>
              <a:rPr sz="1100" spc="15" dirty="0">
                <a:latin typeface="PMingLiU"/>
                <a:cs typeface="PMingLiU"/>
              </a:rPr>
              <a:t> </a:t>
            </a:r>
            <a:r>
              <a:rPr sz="1100" spc="85" dirty="0">
                <a:latin typeface="PMingLiU"/>
                <a:cs typeface="PMingLiU"/>
              </a:rPr>
              <a:t>buff</a:t>
            </a:r>
            <a:r>
              <a:rPr sz="1100" spc="85" dirty="0">
                <a:latin typeface="Tahoma"/>
                <a:cs typeface="Tahoma"/>
              </a:rPr>
              <a:t>).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Khusus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pembacaan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cstring,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tanda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75" dirty="0">
                <a:latin typeface="Tahoma"/>
                <a:cs typeface="Tahoma"/>
              </a:rPr>
              <a:t>’&amp;’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tidak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digunakan.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Program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Calibri"/>
                <a:cs typeface="Calibri"/>
              </a:rPr>
              <a:t>token</a:t>
            </a:r>
            <a:r>
              <a:rPr sz="1100" i="1" spc="140" dirty="0">
                <a:latin typeface="Calibri"/>
                <a:cs typeface="Calibri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diberikan.</a:t>
            </a:r>
            <a:endParaRPr sz="1100">
              <a:latin typeface="Tahoma"/>
              <a:cs typeface="Tahoma"/>
            </a:endParaRPr>
          </a:p>
          <a:p>
            <a:pPr marL="144780" marR="6604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Coba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jalankan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lalu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masukkan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5" dirty="0">
                <a:latin typeface="Tahoma"/>
                <a:cs typeface="Tahoma"/>
              </a:rPr>
              <a:t>”abcd”,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lalu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enter.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16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3695" y="221828"/>
            <a:ext cx="206121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20" dirty="0"/>
              <a:t> </a:t>
            </a:r>
            <a:r>
              <a:rPr spc="-25" dirty="0"/>
              <a:t>Sebaris</a:t>
            </a:r>
            <a:r>
              <a:rPr spc="120" dirty="0"/>
              <a:t> </a:t>
            </a:r>
            <a:r>
              <a:rPr spc="-10" dirty="0"/>
              <a:t>String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615034"/>
            <a:ext cx="352742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Bagaimana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jika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hendak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sebuah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string,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mungkin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mengandung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spasi?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91858" y="1002835"/>
            <a:ext cx="8890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i="1" spc="140" dirty="0">
                <a:solidFill>
                  <a:srgbClr val="335F9E"/>
                </a:solidFill>
                <a:latin typeface="Garamond"/>
                <a:cs typeface="Garamond"/>
              </a:rPr>
              <a:t>•</a:t>
            </a:r>
            <a:endParaRPr sz="1000">
              <a:latin typeface="Garamond"/>
              <a:cs typeface="Garamon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4395" y="997151"/>
            <a:ext cx="34766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latin typeface="Tahoma"/>
                <a:cs typeface="Tahoma"/>
              </a:rPr>
              <a:t>Caranya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menggunakan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simbol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khusus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10" dirty="0">
                <a:latin typeface="Tahoma"/>
                <a:cs typeface="Tahoma"/>
              </a:rPr>
              <a:t>”</a:t>
            </a:r>
            <a:r>
              <a:rPr sz="1100" spc="10" dirty="0">
                <a:latin typeface="PMingLiU"/>
                <a:cs typeface="PMingLiU"/>
              </a:rPr>
              <a:t>%[</a:t>
            </a:r>
            <a:r>
              <a:rPr sz="1100" spc="-15" dirty="0">
                <a:latin typeface="PMingLiU"/>
                <a:cs typeface="PMingLiU"/>
              </a:rPr>
              <a:t> </a:t>
            </a:r>
            <a:r>
              <a:rPr sz="1100" spc="-10" dirty="0">
                <a:latin typeface="Arial"/>
                <a:cs typeface="Arial"/>
              </a:rPr>
              <a:t>b</a:t>
            </a:r>
            <a:r>
              <a:rPr sz="1100" spc="-40" dirty="0">
                <a:latin typeface="Arial"/>
                <a:cs typeface="Arial"/>
              </a:rPr>
              <a:t> </a:t>
            </a:r>
            <a:r>
              <a:rPr sz="1100" i="1" spc="55" dirty="0">
                <a:latin typeface="Garamond"/>
                <a:cs typeface="Garamond"/>
              </a:rPr>
              <a:t>\</a:t>
            </a:r>
            <a:r>
              <a:rPr sz="1100" spc="55" dirty="0">
                <a:latin typeface="PMingLiU"/>
                <a:cs typeface="PMingLiU"/>
              </a:rPr>
              <a:t>n]</a:t>
            </a:r>
            <a:r>
              <a:rPr sz="1100" i="1" spc="55" dirty="0">
                <a:latin typeface="Garamond"/>
                <a:cs typeface="Garamond"/>
              </a:rPr>
              <a:t>\</a:t>
            </a:r>
            <a:r>
              <a:rPr sz="1100" spc="55" dirty="0">
                <a:latin typeface="PMingLiU"/>
                <a:cs typeface="PMingLiU"/>
              </a:rPr>
              <a:t>n</a:t>
            </a:r>
            <a:r>
              <a:rPr sz="1100" spc="55" dirty="0">
                <a:latin typeface="Tahoma"/>
                <a:cs typeface="Tahoma"/>
              </a:rPr>
              <a:t>”.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37095" y="1163574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24395" y="1144554"/>
            <a:ext cx="2151380" cy="158496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 marR="1001394">
              <a:lnSpc>
                <a:spcPct val="74700"/>
              </a:lnSpc>
              <a:spcBef>
                <a:spcPts val="400"/>
              </a:spcBef>
            </a:pP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&lt;cstdio&gt; </a:t>
            </a:r>
            <a:r>
              <a:rPr sz="1000" spc="-250" dirty="0">
                <a:latin typeface="PMingLiU"/>
                <a:cs typeface="PMingLiU"/>
              </a:rPr>
              <a:t> </a:t>
            </a: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spc="21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20" dirty="0">
                <a:latin typeface="PMingLiU"/>
                <a:cs typeface="PMingLiU"/>
              </a:rPr>
              <a:t>&lt;string&gt;</a:t>
            </a:r>
            <a:endParaRPr sz="1000">
              <a:latin typeface="PMingLiU"/>
              <a:cs typeface="PMingLiU"/>
            </a:endParaRPr>
          </a:p>
          <a:p>
            <a:pPr marL="12700" marR="802005">
              <a:lnSpc>
                <a:spcPts val="1860"/>
              </a:lnSpc>
              <a:spcBef>
                <a:spcPts val="105"/>
              </a:spcBef>
            </a:pP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using</a:t>
            </a:r>
            <a:r>
              <a:rPr sz="1000" spc="22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65" dirty="0">
                <a:solidFill>
                  <a:srgbClr val="0000FF"/>
                </a:solidFill>
                <a:latin typeface="PMingLiU"/>
                <a:cs typeface="PMingLiU"/>
              </a:rPr>
              <a:t>namespace</a:t>
            </a:r>
            <a:r>
              <a:rPr sz="1000" spc="22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80" dirty="0">
                <a:latin typeface="PMingLiU"/>
                <a:cs typeface="PMingLiU"/>
              </a:rPr>
              <a:t>std;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char</a:t>
            </a:r>
            <a:r>
              <a:rPr sz="1000" spc="25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25" dirty="0">
                <a:latin typeface="PMingLiU"/>
                <a:cs typeface="PMingLiU"/>
              </a:rPr>
              <a:t>buff[1001];</a:t>
            </a:r>
            <a:endParaRPr sz="1000">
              <a:latin typeface="PMingLiU"/>
              <a:cs typeface="PMingLiU"/>
            </a:endParaRPr>
          </a:p>
          <a:p>
            <a:pPr marL="145415" marR="403225" indent="-133350">
              <a:lnSpc>
                <a:spcPts val="960"/>
              </a:lnSpc>
              <a:spcBef>
                <a:spcPts val="715"/>
              </a:spcBef>
            </a:pP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sz="1000" spc="105" dirty="0">
                <a:latin typeface="PMingLiU"/>
                <a:cs typeface="PMingLiU"/>
              </a:rPr>
              <a:t>main()</a:t>
            </a:r>
            <a:r>
              <a:rPr sz="1000" spc="110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75" dirty="0">
                <a:latin typeface="PMingLiU"/>
                <a:cs typeface="PMingLiU"/>
              </a:rPr>
              <a:t> </a:t>
            </a:r>
            <a:r>
              <a:rPr sz="1000" spc="130" dirty="0">
                <a:latin typeface="PMingLiU"/>
                <a:cs typeface="PMingLiU"/>
              </a:rPr>
              <a:t>scanf(</a:t>
            </a:r>
            <a:r>
              <a:rPr sz="1000" spc="130" dirty="0">
                <a:solidFill>
                  <a:srgbClr val="9300D1"/>
                </a:solidFill>
                <a:latin typeface="PMingLiU"/>
                <a:cs typeface="PMingLiU"/>
              </a:rPr>
              <a:t>"%[^\n]\n"</a:t>
            </a:r>
            <a:r>
              <a:rPr sz="1000" spc="130" dirty="0">
                <a:latin typeface="PMingLiU"/>
                <a:cs typeface="PMingLiU"/>
              </a:rPr>
              <a:t>,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165" dirty="0">
                <a:latin typeface="PMingLiU"/>
                <a:cs typeface="PMingLiU"/>
              </a:rPr>
              <a:t>buff);</a:t>
            </a:r>
            <a:endParaRPr sz="1000">
              <a:latin typeface="PMingLiU"/>
              <a:cs typeface="PMingLiU"/>
            </a:endParaRPr>
          </a:p>
          <a:p>
            <a:pPr marL="145415" marR="5080">
              <a:lnSpc>
                <a:spcPts val="960"/>
              </a:lnSpc>
              <a:spcBef>
                <a:spcPts val="835"/>
              </a:spcBef>
            </a:pPr>
            <a:r>
              <a:rPr sz="1000" spc="165" dirty="0">
                <a:latin typeface="PMingLiU"/>
                <a:cs typeface="PMingLiU"/>
              </a:rPr>
              <a:t>string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s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buff; </a:t>
            </a:r>
            <a:r>
              <a:rPr sz="1000" spc="160" dirty="0">
                <a:latin typeface="PMingLiU"/>
                <a:cs typeface="PMingLiU"/>
              </a:rPr>
              <a:t> </a:t>
            </a:r>
            <a:r>
              <a:rPr sz="1000" spc="65" dirty="0">
                <a:latin typeface="PMingLiU"/>
                <a:cs typeface="PMingLiU"/>
              </a:rPr>
              <a:t>printf(</a:t>
            </a:r>
            <a:r>
              <a:rPr sz="1000" spc="65" dirty="0">
                <a:solidFill>
                  <a:srgbClr val="9300D1"/>
                </a:solidFill>
                <a:latin typeface="PMingLiU"/>
                <a:cs typeface="PMingLiU"/>
              </a:rPr>
              <a:t>"s=’%s’\n"</a:t>
            </a:r>
            <a:r>
              <a:rPr sz="1000" spc="65" dirty="0">
                <a:latin typeface="PMingLiU"/>
                <a:cs typeface="PMingLiU"/>
              </a:rPr>
              <a:t>,</a:t>
            </a:r>
            <a:r>
              <a:rPr sz="1000" spc="260" dirty="0">
                <a:latin typeface="PMingLiU"/>
                <a:cs typeface="PMingLiU"/>
              </a:rPr>
              <a:t> </a:t>
            </a:r>
            <a:r>
              <a:rPr sz="1000" spc="190" dirty="0">
                <a:latin typeface="PMingLiU"/>
                <a:cs typeface="PMingLiU"/>
              </a:rPr>
              <a:t>s.c_str());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969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7095" y="2765666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17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4009" y="221828"/>
            <a:ext cx="324167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Kesimpulan</a:t>
            </a:r>
            <a:r>
              <a:rPr spc="120" dirty="0"/>
              <a:t> </a:t>
            </a:r>
            <a:r>
              <a:rPr spc="-25" dirty="0"/>
              <a:t>dalam</a:t>
            </a:r>
            <a:r>
              <a:rPr spc="125" dirty="0"/>
              <a:t> </a:t>
            </a:r>
            <a:r>
              <a:rPr dirty="0"/>
              <a:t>Membaca</a:t>
            </a:r>
            <a:r>
              <a:rPr spc="125" dirty="0"/>
              <a:t> </a:t>
            </a:r>
            <a:r>
              <a:rPr spc="15" dirty="0"/>
              <a:t>Masukan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808836"/>
            <a:ext cx="3751579" cy="168275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75565" indent="-132715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Membaca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masukan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40" dirty="0">
                <a:latin typeface="Tahoma"/>
                <a:cs typeface="Tahoma"/>
              </a:rPr>
              <a:t>C++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mungkin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tidak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semudah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diharapkan.</a:t>
            </a:r>
            <a:endParaRPr sz="1100">
              <a:latin typeface="Tahoma"/>
              <a:cs typeface="Tahoma"/>
            </a:endParaRPr>
          </a:p>
          <a:p>
            <a:pPr marL="144780" marR="7493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Anda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perlu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menghafal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sintaks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cara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pembacaan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bilangan,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karakter,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string.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Untungnya,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hal-hal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diajarkan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cukup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membuat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kompleks.</a:t>
            </a:r>
            <a:endParaRPr sz="1100">
              <a:latin typeface="Tahoma"/>
              <a:cs typeface="Tahoma"/>
            </a:endParaRPr>
          </a:p>
          <a:p>
            <a:pPr marL="144780" marR="6096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Cobalah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mencetak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kembali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variabel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telah 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dibaca,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memastikan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masukan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tepat!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18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22856" y="848535"/>
            <a:ext cx="763270" cy="7092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135"/>
              </a:spcBef>
            </a:pPr>
            <a:r>
              <a:rPr sz="1400" spc="30" dirty="0">
                <a:latin typeface="Calibri"/>
                <a:cs typeface="Calibri"/>
              </a:rPr>
              <a:t>Bagian</a:t>
            </a:r>
            <a:r>
              <a:rPr sz="1400" spc="7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400" b="1" spc="5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Kelu</a:t>
            </a:r>
            <a:r>
              <a:rPr sz="1400" b="1" spc="-40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a</a:t>
            </a:r>
            <a:r>
              <a:rPr sz="1400" b="1" spc="-35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ran</a:t>
            </a:r>
            <a:endParaRPr sz="1400">
              <a:latin typeface="Gill Sans MT"/>
              <a:cs typeface="Gill Sans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19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20379" y="848535"/>
            <a:ext cx="767715" cy="7092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52705">
              <a:lnSpc>
                <a:spcPct val="100000"/>
              </a:lnSpc>
              <a:spcBef>
                <a:spcPts val="135"/>
              </a:spcBef>
            </a:pPr>
            <a:r>
              <a:rPr sz="1400" spc="30" dirty="0">
                <a:latin typeface="Calibri"/>
                <a:cs typeface="Calibri"/>
              </a:rPr>
              <a:t>Bagian</a:t>
            </a:r>
            <a:r>
              <a:rPr sz="1400" spc="7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1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400" b="1" spc="30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Masu</a:t>
            </a:r>
            <a:r>
              <a:rPr sz="1400" b="1" spc="-20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k</a:t>
            </a:r>
            <a:r>
              <a:rPr sz="1400" b="1" spc="-5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an</a:t>
            </a:r>
            <a:endParaRPr sz="1400">
              <a:latin typeface="Gill Sans MT"/>
              <a:cs typeface="Gill Sans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78622" y="221828"/>
            <a:ext cx="165227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0" dirty="0"/>
              <a:t>Mencetak</a:t>
            </a:r>
            <a:r>
              <a:rPr spc="65" dirty="0"/>
              <a:t> </a:t>
            </a:r>
            <a:r>
              <a:rPr spc="-15" dirty="0"/>
              <a:t>Keluaran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030514"/>
            <a:ext cx="3618229" cy="11283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Seperti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masukan,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keluaran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juga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disajikan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dalam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bentuk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langsung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15" dirty="0">
                <a:latin typeface="Calibri"/>
                <a:cs typeface="Calibri"/>
              </a:rPr>
              <a:t>standard</a:t>
            </a:r>
            <a:r>
              <a:rPr sz="1100" i="1" spc="114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output</a:t>
            </a:r>
            <a:r>
              <a:rPr sz="1100" i="1" spc="190" dirty="0">
                <a:latin typeface="Calibri"/>
                <a:cs typeface="Calibri"/>
              </a:rPr>
              <a:t> </a:t>
            </a:r>
            <a:r>
              <a:rPr sz="1100" spc="-35" dirty="0">
                <a:latin typeface="Tahoma"/>
                <a:cs typeface="Tahoma"/>
              </a:rPr>
              <a:t>atau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15" dirty="0">
                <a:latin typeface="Calibri"/>
                <a:cs typeface="Calibri"/>
              </a:rPr>
              <a:t>file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marR="17653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Pada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20" dirty="0">
                <a:latin typeface="Tahoma"/>
                <a:cs typeface="Tahoma"/>
              </a:rPr>
              <a:t>C++, </a:t>
            </a:r>
            <a:r>
              <a:rPr sz="1100" spc="-45" dirty="0">
                <a:latin typeface="Tahoma"/>
                <a:cs typeface="Tahoma"/>
              </a:rPr>
              <a:t>fungsi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mencetak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keluaran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umum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FF0000"/>
                </a:solidFill>
                <a:latin typeface="Tahoma"/>
                <a:cs typeface="Tahoma"/>
              </a:rPr>
              <a:t>printf</a:t>
            </a:r>
            <a:r>
              <a:rPr sz="1100" spc="-2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marR="99060" indent="-132715">
              <a:lnSpc>
                <a:spcPct val="102699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50" dirty="0">
                <a:latin typeface="Tahoma"/>
                <a:cs typeface="Tahoma"/>
              </a:rPr>
              <a:t>Sejauh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ini,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menggunakan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printf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berbagai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keperluan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seharusnya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menguasainya.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20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70444" y="221828"/>
            <a:ext cx="246761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0" dirty="0"/>
              <a:t> </a:t>
            </a:r>
            <a:r>
              <a:rPr spc="-20" dirty="0"/>
              <a:t>Program:</a:t>
            </a:r>
            <a:r>
              <a:rPr spc="290" dirty="0"/>
              <a:t> </a:t>
            </a:r>
            <a:r>
              <a:rPr spc="-10" dirty="0"/>
              <a:t>jumlah.cpp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530896"/>
            <a:ext cx="37693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  <a:tab pos="3756025" algn="l"/>
              </a:tabLst>
            </a:pPr>
            <a:r>
              <a:rPr sz="1100" u="sng" spc="-3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Coba</a:t>
            </a:r>
            <a:r>
              <a:rPr sz="1100" u="sng" spc="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3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ketikkan</a:t>
            </a:r>
            <a:r>
              <a:rPr sz="1100" u="sng" spc="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5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dan</a:t>
            </a:r>
            <a:r>
              <a:rPr sz="1100" u="sng" spc="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jalankan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5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program</a:t>
            </a:r>
            <a:r>
              <a:rPr sz="1100" u="sng" spc="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3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berikut:	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4395" y="594227"/>
            <a:ext cx="3612515" cy="1343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462530">
              <a:lnSpc>
                <a:spcPct val="154800"/>
              </a:lnSpc>
              <a:spcBef>
                <a:spcPts val="100"/>
              </a:spcBef>
            </a:pP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&lt;cstdio&gt; </a:t>
            </a:r>
            <a:r>
              <a:rPr sz="1000" spc="-250" dirty="0">
                <a:latin typeface="PMingLiU"/>
                <a:cs typeface="PMingLiU"/>
              </a:rPr>
              <a:t> </a:t>
            </a: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4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05" dirty="0">
                <a:latin typeface="PMingLiU"/>
                <a:cs typeface="PMingLiU"/>
              </a:rPr>
              <a:t>main()</a:t>
            </a:r>
            <a:r>
              <a:rPr sz="1000" spc="245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775"/>
              </a:lnSpc>
            </a:pP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2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a,</a:t>
            </a:r>
            <a:r>
              <a:rPr sz="1000" spc="229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b;</a:t>
            </a:r>
            <a:endParaRPr sz="1000">
              <a:latin typeface="PMingLiU"/>
              <a:cs typeface="PMingLiU"/>
            </a:endParaRPr>
          </a:p>
          <a:p>
            <a:pPr marL="145415" marR="1532255">
              <a:lnSpc>
                <a:spcPts val="960"/>
              </a:lnSpc>
              <a:spcBef>
                <a:spcPts val="110"/>
              </a:spcBef>
            </a:pPr>
            <a:r>
              <a:rPr sz="1000" spc="110" dirty="0">
                <a:latin typeface="PMingLiU"/>
                <a:cs typeface="PMingLiU"/>
              </a:rPr>
              <a:t>printf(</a:t>
            </a:r>
            <a:r>
              <a:rPr sz="1000" spc="110" dirty="0">
                <a:solidFill>
                  <a:srgbClr val="9300D1"/>
                </a:solidFill>
                <a:latin typeface="PMingLiU"/>
                <a:cs typeface="PMingLiU"/>
              </a:rPr>
              <a:t>"masukkan</a:t>
            </a:r>
            <a:r>
              <a:rPr sz="1000" spc="24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185" dirty="0">
                <a:solidFill>
                  <a:srgbClr val="9300D1"/>
                </a:solidFill>
                <a:latin typeface="PMingLiU"/>
                <a:cs typeface="PMingLiU"/>
              </a:rPr>
              <a:t>nilai</a:t>
            </a:r>
            <a:r>
              <a:rPr sz="1000" spc="24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180" dirty="0">
                <a:solidFill>
                  <a:srgbClr val="9300D1"/>
                </a:solidFill>
                <a:latin typeface="PMingLiU"/>
                <a:cs typeface="PMingLiU"/>
              </a:rPr>
              <a:t>a:</a:t>
            </a:r>
            <a:r>
              <a:rPr sz="1000" spc="24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200" dirty="0">
                <a:solidFill>
                  <a:srgbClr val="9300D1"/>
                </a:solidFill>
                <a:latin typeface="PMingLiU"/>
                <a:cs typeface="PMingLiU"/>
              </a:rPr>
              <a:t>"</a:t>
            </a:r>
            <a:r>
              <a:rPr sz="1000" spc="200" dirty="0">
                <a:latin typeface="PMingLiU"/>
                <a:cs typeface="PMingLiU"/>
              </a:rPr>
              <a:t>);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105" dirty="0">
                <a:latin typeface="PMingLiU"/>
                <a:cs typeface="PMingLiU"/>
              </a:rPr>
              <a:t>scanf(</a:t>
            </a:r>
            <a:r>
              <a:rPr sz="1000" spc="105" dirty="0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sz="1000" spc="105" dirty="0">
                <a:latin typeface="PMingLiU"/>
                <a:cs typeface="PMingLiU"/>
              </a:rPr>
              <a:t>,</a:t>
            </a:r>
            <a:r>
              <a:rPr sz="1000" spc="110" dirty="0">
                <a:latin typeface="PMingLiU"/>
                <a:cs typeface="PMingLiU"/>
              </a:rPr>
              <a:t> </a:t>
            </a:r>
            <a:r>
              <a:rPr sz="1000" spc="90" dirty="0">
                <a:latin typeface="PMingLiU"/>
                <a:cs typeface="PMingLiU"/>
              </a:rPr>
              <a:t>&amp;a); </a:t>
            </a:r>
            <a:r>
              <a:rPr sz="1000" spc="95" dirty="0"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printf(</a:t>
            </a:r>
            <a:r>
              <a:rPr sz="1000" spc="110" dirty="0">
                <a:solidFill>
                  <a:srgbClr val="9300D1"/>
                </a:solidFill>
                <a:latin typeface="PMingLiU"/>
                <a:cs typeface="PMingLiU"/>
              </a:rPr>
              <a:t>"masukkan</a:t>
            </a:r>
            <a:r>
              <a:rPr sz="1000" spc="24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185" dirty="0">
                <a:solidFill>
                  <a:srgbClr val="9300D1"/>
                </a:solidFill>
                <a:latin typeface="PMingLiU"/>
                <a:cs typeface="PMingLiU"/>
              </a:rPr>
              <a:t>nilai</a:t>
            </a:r>
            <a:r>
              <a:rPr sz="1000" spc="24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9300D1"/>
                </a:solidFill>
                <a:latin typeface="PMingLiU"/>
                <a:cs typeface="PMingLiU"/>
              </a:rPr>
              <a:t>b:</a:t>
            </a:r>
            <a:r>
              <a:rPr sz="1000" spc="24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200" dirty="0">
                <a:solidFill>
                  <a:srgbClr val="9300D1"/>
                </a:solidFill>
                <a:latin typeface="PMingLiU"/>
                <a:cs typeface="PMingLiU"/>
              </a:rPr>
              <a:t>"</a:t>
            </a:r>
            <a:r>
              <a:rPr sz="1000" spc="200" dirty="0">
                <a:latin typeface="PMingLiU"/>
                <a:cs typeface="PMingLiU"/>
              </a:rPr>
              <a:t>);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105" dirty="0">
                <a:latin typeface="PMingLiU"/>
                <a:cs typeface="PMingLiU"/>
              </a:rPr>
              <a:t>scanf(</a:t>
            </a:r>
            <a:r>
              <a:rPr sz="1000" spc="105" dirty="0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sz="1000" spc="105" dirty="0">
                <a:latin typeface="PMingLiU"/>
                <a:cs typeface="PMingLiU"/>
              </a:rPr>
              <a:t>,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75" dirty="0">
                <a:latin typeface="PMingLiU"/>
                <a:cs typeface="PMingLiU"/>
              </a:rPr>
              <a:t>&amp;b);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850"/>
              </a:lnSpc>
            </a:pPr>
            <a:r>
              <a:rPr sz="1000" spc="170" dirty="0">
                <a:latin typeface="PMingLiU"/>
                <a:cs typeface="PMingLiU"/>
              </a:rPr>
              <a:t>printf(</a:t>
            </a:r>
            <a:r>
              <a:rPr sz="1000" spc="170" dirty="0">
                <a:solidFill>
                  <a:srgbClr val="9300D1"/>
                </a:solidFill>
                <a:latin typeface="PMingLiU"/>
                <a:cs typeface="PMingLiU"/>
              </a:rPr>
              <a:t>"hasil</a:t>
            </a:r>
            <a:r>
              <a:rPr sz="1000" spc="26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9300D1"/>
                </a:solidFill>
                <a:latin typeface="PMingLiU"/>
                <a:cs typeface="PMingLiU"/>
              </a:rPr>
              <a:t>dari</a:t>
            </a:r>
            <a:r>
              <a:rPr sz="1000" spc="26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solidFill>
                  <a:srgbClr val="9300D1"/>
                </a:solidFill>
                <a:latin typeface="PMingLiU"/>
                <a:cs typeface="PMingLiU"/>
              </a:rPr>
              <a:t>penjumlahan</a:t>
            </a:r>
            <a:r>
              <a:rPr sz="1000" spc="26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105" dirty="0">
                <a:solidFill>
                  <a:srgbClr val="9300D1"/>
                </a:solidFill>
                <a:latin typeface="PMingLiU"/>
                <a:cs typeface="PMingLiU"/>
              </a:rPr>
              <a:t>a</a:t>
            </a:r>
            <a:r>
              <a:rPr sz="1000" spc="26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70" dirty="0">
                <a:solidFill>
                  <a:srgbClr val="9300D1"/>
                </a:solidFill>
                <a:latin typeface="PMingLiU"/>
                <a:cs typeface="PMingLiU"/>
              </a:rPr>
              <a:t>dan</a:t>
            </a:r>
            <a:r>
              <a:rPr sz="1000" spc="26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9300D1"/>
                </a:solidFill>
                <a:latin typeface="PMingLiU"/>
                <a:cs typeface="PMingLiU"/>
              </a:rPr>
              <a:t>b:</a:t>
            </a:r>
            <a:r>
              <a:rPr sz="1000" spc="26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85" dirty="0">
                <a:solidFill>
                  <a:srgbClr val="9300D1"/>
                </a:solidFill>
                <a:latin typeface="PMingLiU"/>
                <a:cs typeface="PMingLiU"/>
              </a:rPr>
              <a:t>%d\n"</a:t>
            </a:r>
            <a:r>
              <a:rPr sz="1000" spc="85" dirty="0">
                <a:latin typeface="PMingLiU"/>
                <a:cs typeface="PMingLiU"/>
              </a:rPr>
              <a:t>,</a:t>
            </a:r>
            <a:r>
              <a:rPr sz="1000" spc="265" dirty="0">
                <a:latin typeface="PMingLiU"/>
                <a:cs typeface="PMingLiU"/>
              </a:rPr>
              <a:t> </a:t>
            </a:r>
            <a:r>
              <a:rPr sz="1000" spc="120" dirty="0">
                <a:latin typeface="PMingLiU"/>
                <a:cs typeface="PMingLiU"/>
              </a:rPr>
              <a:t>a+b);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37095" y="1974113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91858" y="1990685"/>
            <a:ext cx="3768090" cy="91630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Pada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dicetak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terlebih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dahulu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apa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perlu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dimasukkan.</a:t>
            </a:r>
            <a:r>
              <a:rPr sz="1100" spc="1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Tentu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saja,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seperti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sangat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ramah </a:t>
            </a:r>
            <a:r>
              <a:rPr sz="1100" spc="-45" dirty="0">
                <a:latin typeface="Tahoma"/>
                <a:cs typeface="Tahoma"/>
              </a:rPr>
              <a:t> terhadap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pengguna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" dirty="0">
                <a:latin typeface="Tahoma"/>
                <a:cs typeface="Tahoma"/>
              </a:rPr>
              <a:t>(</a:t>
            </a:r>
            <a:r>
              <a:rPr sz="1100" i="1" spc="-5" dirty="0">
                <a:latin typeface="Calibri"/>
                <a:cs typeface="Calibri"/>
              </a:rPr>
              <a:t>user-friendly</a:t>
            </a:r>
            <a:r>
              <a:rPr sz="1100" i="1" spc="-135" dirty="0">
                <a:latin typeface="Calibri"/>
                <a:cs typeface="Calibri"/>
              </a:rPr>
              <a:t> </a:t>
            </a:r>
            <a:r>
              <a:rPr sz="1100" spc="-15" dirty="0">
                <a:latin typeface="Tahoma"/>
                <a:cs typeface="Tahoma"/>
              </a:rPr>
              <a:t>).</a:t>
            </a:r>
            <a:endParaRPr sz="1100">
              <a:latin typeface="Tahoma"/>
              <a:cs typeface="Tahoma"/>
            </a:endParaRPr>
          </a:p>
          <a:p>
            <a:pPr marL="144780" marR="290830" indent="-132715">
              <a:lnSpc>
                <a:spcPct val="102600"/>
              </a:lnSpc>
              <a:spcBef>
                <a:spcPts val="28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Namun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dalam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kontes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pemrograman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OSN/IOI,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hal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seperti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tidak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perlu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dilakukan.</a:t>
            </a:r>
            <a:r>
              <a:rPr sz="1100" spc="14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Bahkan,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tidak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boleh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dilakukan.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21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32230" y="834374"/>
            <a:ext cx="1944370" cy="7092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1400" spc="30" dirty="0">
                <a:latin typeface="Calibri"/>
                <a:cs typeface="Calibri"/>
              </a:rPr>
              <a:t>Bagian</a:t>
            </a:r>
            <a:r>
              <a:rPr sz="1400" spc="7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3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</a:pPr>
            <a:r>
              <a:rPr sz="1400" b="1" spc="-15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Standard</a:t>
            </a:r>
            <a:r>
              <a:rPr sz="1400" b="1" spc="110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 </a:t>
            </a:r>
            <a:r>
              <a:rPr sz="1400" b="1" spc="-5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Input</a:t>
            </a:r>
            <a:r>
              <a:rPr sz="1400" b="1" spc="110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 </a:t>
            </a:r>
            <a:r>
              <a:rPr sz="1400" b="1" spc="-20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Output</a:t>
            </a:r>
            <a:endParaRPr sz="1400">
              <a:latin typeface="Gill Sans MT"/>
              <a:cs typeface="Gill Sans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22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5146" y="221828"/>
            <a:ext cx="23177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25" dirty="0"/>
              <a:t> </a:t>
            </a:r>
            <a:r>
              <a:rPr spc="-20" dirty="0"/>
              <a:t>Tentang</a:t>
            </a:r>
            <a:r>
              <a:rPr spc="125" dirty="0"/>
              <a:t> </a:t>
            </a:r>
            <a:r>
              <a:rPr dirty="0"/>
              <a:t>STDIO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111451"/>
            <a:ext cx="3559810" cy="91821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 algn="just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Tempat </a:t>
            </a:r>
            <a:r>
              <a:rPr sz="1100" spc="-35" dirty="0">
                <a:latin typeface="Tahoma"/>
                <a:cs typeface="Tahoma"/>
              </a:rPr>
              <a:t>kalian </a:t>
            </a:r>
            <a:r>
              <a:rPr sz="1100" spc="-55" dirty="0">
                <a:latin typeface="Tahoma"/>
                <a:cs typeface="Tahoma"/>
              </a:rPr>
              <a:t>selama </a:t>
            </a:r>
            <a:r>
              <a:rPr sz="1100" spc="-15" dirty="0">
                <a:latin typeface="Tahoma"/>
                <a:cs typeface="Tahoma"/>
              </a:rPr>
              <a:t>ini </a:t>
            </a:r>
            <a:r>
              <a:rPr sz="1100" spc="-50" dirty="0">
                <a:latin typeface="Tahoma"/>
                <a:cs typeface="Tahoma"/>
              </a:rPr>
              <a:t>mengisikan </a:t>
            </a:r>
            <a:r>
              <a:rPr sz="1100" spc="-60" dirty="0">
                <a:latin typeface="Tahoma"/>
                <a:cs typeface="Tahoma"/>
              </a:rPr>
              <a:t>masukan </a:t>
            </a:r>
            <a:r>
              <a:rPr sz="1100" spc="-50" dirty="0">
                <a:latin typeface="Tahoma"/>
                <a:cs typeface="Tahoma"/>
              </a:rPr>
              <a:t>dan </a:t>
            </a:r>
            <a:r>
              <a:rPr sz="1100" spc="-35" dirty="0">
                <a:latin typeface="Tahoma"/>
                <a:cs typeface="Tahoma"/>
              </a:rPr>
              <a:t>melihat 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keluaran </a:t>
            </a:r>
            <a:r>
              <a:rPr sz="1100" spc="-45" dirty="0">
                <a:latin typeface="Tahoma"/>
                <a:cs typeface="Tahoma"/>
              </a:rPr>
              <a:t>biasa </a:t>
            </a:r>
            <a:r>
              <a:rPr sz="1100" spc="-40" dirty="0">
                <a:latin typeface="Tahoma"/>
                <a:cs typeface="Tahoma"/>
              </a:rPr>
              <a:t>disebut </a:t>
            </a:r>
            <a:r>
              <a:rPr sz="1100" spc="-55" dirty="0">
                <a:latin typeface="Tahoma"/>
                <a:cs typeface="Tahoma"/>
              </a:rPr>
              <a:t>sebagai </a:t>
            </a:r>
            <a:r>
              <a:rPr sz="1100" i="1" spc="-15" dirty="0">
                <a:latin typeface="Calibri"/>
                <a:cs typeface="Calibri"/>
              </a:rPr>
              <a:t>standard </a:t>
            </a:r>
            <a:r>
              <a:rPr sz="1100" i="1" dirty="0">
                <a:latin typeface="Calibri"/>
                <a:cs typeface="Calibri"/>
              </a:rPr>
              <a:t>input </a:t>
            </a:r>
            <a:r>
              <a:rPr sz="1100" i="1" spc="-5" dirty="0">
                <a:latin typeface="Calibri"/>
                <a:cs typeface="Calibri"/>
              </a:rPr>
              <a:t>output</a:t>
            </a:r>
            <a:r>
              <a:rPr sz="1100" spc="-5" dirty="0">
                <a:latin typeface="Tahoma"/>
                <a:cs typeface="Tahoma"/>
              </a:rPr>
              <a:t>, </a:t>
            </a:r>
            <a:r>
              <a:rPr sz="1100" spc="-35" dirty="0">
                <a:latin typeface="Tahoma"/>
                <a:cs typeface="Tahoma"/>
              </a:rPr>
              <a:t>atau 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b="1" spc="-25" dirty="0">
                <a:latin typeface="Gill Sans MT"/>
                <a:cs typeface="Gill Sans MT"/>
              </a:rPr>
              <a:t>STDIO</a:t>
            </a:r>
            <a:r>
              <a:rPr sz="1100" spc="-2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b="1" spc="-25" dirty="0">
                <a:latin typeface="Gill Sans MT"/>
                <a:cs typeface="Gill Sans MT"/>
              </a:rPr>
              <a:t>STDIO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25" dirty="0">
                <a:latin typeface="Tahoma"/>
                <a:cs typeface="Tahoma"/>
              </a:rPr>
              <a:t>memiliki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dua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saluran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berbeda,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yaitu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dirty="0">
                <a:latin typeface="Calibri"/>
                <a:cs typeface="Calibri"/>
              </a:rPr>
              <a:t>input</a:t>
            </a:r>
            <a:endParaRPr sz="1100">
              <a:latin typeface="Calibri"/>
              <a:cs typeface="Calibri"/>
            </a:endParaRPr>
          </a:p>
          <a:p>
            <a:pPr marL="144780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Tahoma"/>
                <a:cs typeface="Tahoma"/>
              </a:rPr>
              <a:t>(</a:t>
            </a:r>
            <a:r>
              <a:rPr sz="1100" b="1" spc="-10" dirty="0">
                <a:latin typeface="Gill Sans MT"/>
                <a:cs typeface="Gill Sans MT"/>
              </a:rPr>
              <a:t>STDIN</a:t>
            </a:r>
            <a:r>
              <a:rPr sz="1100" spc="-10" dirty="0">
                <a:latin typeface="Tahoma"/>
                <a:cs typeface="Tahoma"/>
              </a:rPr>
              <a:t>)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i="1" dirty="0">
                <a:latin typeface="Calibri"/>
                <a:cs typeface="Calibri"/>
              </a:rPr>
              <a:t>output</a:t>
            </a:r>
            <a:r>
              <a:rPr sz="1100" i="1" spc="185" dirty="0">
                <a:latin typeface="Calibri"/>
                <a:cs typeface="Calibri"/>
              </a:rPr>
              <a:t> </a:t>
            </a:r>
            <a:r>
              <a:rPr sz="1100" spc="-25" dirty="0">
                <a:latin typeface="Tahoma"/>
                <a:cs typeface="Tahoma"/>
              </a:rPr>
              <a:t>(</a:t>
            </a:r>
            <a:r>
              <a:rPr sz="1100" b="1" spc="-25" dirty="0">
                <a:latin typeface="Gill Sans MT"/>
                <a:cs typeface="Gill Sans MT"/>
              </a:rPr>
              <a:t>STDOUT</a:t>
            </a:r>
            <a:r>
              <a:rPr sz="1100" spc="-25" dirty="0">
                <a:latin typeface="Tahoma"/>
                <a:cs typeface="Tahoma"/>
              </a:rPr>
              <a:t>).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23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7681" y="221828"/>
            <a:ext cx="289306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20" dirty="0"/>
              <a:t> </a:t>
            </a:r>
            <a:r>
              <a:rPr spc="-15" dirty="0"/>
              <a:t>Tentang</a:t>
            </a:r>
            <a:r>
              <a:rPr spc="125" dirty="0"/>
              <a:t> </a:t>
            </a:r>
            <a:r>
              <a:rPr dirty="0"/>
              <a:t>STDIO</a:t>
            </a:r>
            <a:r>
              <a:rPr spc="12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626070"/>
            <a:ext cx="3626485" cy="11283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285115" indent="-132715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Masukan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kalian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masukkan,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melewati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saluran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5" dirty="0">
                <a:latin typeface="Tahoma"/>
                <a:cs typeface="Tahoma"/>
              </a:rPr>
              <a:t>STDIN.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Keluaran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kalian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lihat,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sebenarnya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datang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lewat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saluran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35" dirty="0">
                <a:latin typeface="Tahoma"/>
                <a:cs typeface="Tahoma"/>
              </a:rPr>
              <a:t>STDOUT.</a:t>
            </a:r>
            <a:endParaRPr sz="1100">
              <a:latin typeface="Tahoma"/>
              <a:cs typeface="Tahoma"/>
            </a:endParaRPr>
          </a:p>
          <a:p>
            <a:pPr marL="144780" marR="7048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Namun,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Calibri"/>
                <a:cs typeface="Calibri"/>
              </a:rPr>
              <a:t>command</a:t>
            </a:r>
            <a:r>
              <a:rPr sz="1100" i="1" spc="114" dirty="0">
                <a:latin typeface="Calibri"/>
                <a:cs typeface="Calibri"/>
              </a:rPr>
              <a:t> </a:t>
            </a:r>
            <a:r>
              <a:rPr sz="1100" i="1" spc="-10" dirty="0">
                <a:latin typeface="Calibri"/>
                <a:cs typeface="Calibri"/>
              </a:rPr>
              <a:t>line</a:t>
            </a:r>
            <a:r>
              <a:rPr sz="1100" i="1" spc="185" dirty="0">
                <a:latin typeface="Calibri"/>
                <a:cs typeface="Calibri"/>
              </a:rPr>
              <a:t> </a:t>
            </a:r>
            <a:r>
              <a:rPr sz="1100" spc="-60" dirty="0">
                <a:latin typeface="Tahoma"/>
                <a:cs typeface="Tahoma"/>
              </a:rPr>
              <a:t>keduanya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terlihat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seperti 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menyatu,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seakan-akan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keduanya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melewati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jalur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sama.</a:t>
            </a:r>
            <a:endParaRPr sz="11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83994" y="1980958"/>
            <a:ext cx="1439956" cy="694779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24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7681" y="221828"/>
            <a:ext cx="289306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20" dirty="0"/>
              <a:t> </a:t>
            </a:r>
            <a:r>
              <a:rPr spc="-15" dirty="0"/>
              <a:t>Tentang</a:t>
            </a:r>
            <a:r>
              <a:rPr spc="125" dirty="0"/>
              <a:t> </a:t>
            </a:r>
            <a:r>
              <a:rPr dirty="0"/>
              <a:t>STDIO</a:t>
            </a:r>
            <a:r>
              <a:rPr spc="12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268806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37095" y="1691398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37095" y="2048205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37095" y="2356929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91858" y="758226"/>
            <a:ext cx="3526154" cy="180911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3429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15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memahami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tentang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hal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ini,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coba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buat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sebuah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berkas </a:t>
            </a:r>
            <a:r>
              <a:rPr sz="1100" spc="-50" dirty="0">
                <a:latin typeface="Tahoma"/>
                <a:cs typeface="Tahoma"/>
              </a:rPr>
              <a:t>bernama </a:t>
            </a:r>
            <a:r>
              <a:rPr sz="1100" spc="-15" dirty="0">
                <a:latin typeface="Tahoma"/>
                <a:cs typeface="Tahoma"/>
              </a:rPr>
              <a:t>input.txt </a:t>
            </a:r>
            <a:r>
              <a:rPr sz="1100" spc="-55" dirty="0">
                <a:latin typeface="Tahoma"/>
                <a:cs typeface="Tahoma"/>
              </a:rPr>
              <a:t>pada </a:t>
            </a:r>
            <a:r>
              <a:rPr sz="1100" i="1" spc="-15" dirty="0">
                <a:latin typeface="Calibri"/>
                <a:cs typeface="Calibri"/>
              </a:rPr>
              <a:t>folder</a:t>
            </a:r>
            <a:r>
              <a:rPr sz="1100" i="1" spc="-10" dirty="0">
                <a:latin typeface="Calibri"/>
                <a:cs typeface="Calibri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sama</a:t>
            </a:r>
            <a:r>
              <a:rPr sz="1100" spc="-60" dirty="0">
                <a:latin typeface="Tahoma"/>
                <a:cs typeface="Tahoma"/>
              </a:rPr>
              <a:t> dengan 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jumlah.cpp,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berisi:</a:t>
            </a:r>
            <a:endParaRPr sz="1100">
              <a:latin typeface="Tahoma"/>
              <a:cs typeface="Tahoma"/>
            </a:endParaRPr>
          </a:p>
          <a:p>
            <a:pPr marL="410845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1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1050"/>
              </a:lnSpc>
            </a:pPr>
            <a:r>
              <a:rPr sz="1000" spc="50" dirty="0">
                <a:latin typeface="PMingLiU"/>
                <a:cs typeface="PMingLiU"/>
              </a:rPr>
              <a:t>2</a:t>
            </a:r>
            <a:endParaRPr sz="1000">
              <a:latin typeface="PMingLiU"/>
              <a:cs typeface="PMingLiU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050">
              <a:latin typeface="PMingLiU"/>
              <a:cs typeface="PMingLiU"/>
            </a:endParaRPr>
          </a:p>
          <a:p>
            <a:pPr marL="144780" marR="5080" indent="-132715">
              <a:lnSpc>
                <a:spcPct val="102699"/>
              </a:lnSpc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Kemudian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Calibri"/>
                <a:cs typeface="Calibri"/>
              </a:rPr>
              <a:t>command</a:t>
            </a:r>
            <a:r>
              <a:rPr sz="1100" i="1" spc="110" dirty="0">
                <a:latin typeface="Calibri"/>
                <a:cs typeface="Calibri"/>
              </a:rPr>
              <a:t> </a:t>
            </a:r>
            <a:r>
              <a:rPr sz="1100" i="1" spc="-15" dirty="0">
                <a:latin typeface="Calibri"/>
                <a:cs typeface="Calibri"/>
              </a:rPr>
              <a:t>line</a:t>
            </a:r>
            <a:r>
              <a:rPr sz="1100" spc="-15" dirty="0">
                <a:latin typeface="Tahoma"/>
                <a:cs typeface="Tahoma"/>
              </a:rPr>
              <a:t>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saat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menjalankan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jumlah.cpp,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ketikkan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perintah:</a:t>
            </a:r>
            <a:endParaRPr sz="1100">
              <a:latin typeface="Tahoma"/>
              <a:cs typeface="Tahoma"/>
            </a:endParaRPr>
          </a:p>
          <a:p>
            <a:pPr marL="410845">
              <a:lnSpc>
                <a:spcPts val="1045"/>
              </a:lnSpc>
            </a:pPr>
            <a:r>
              <a:rPr sz="1000" spc="85" dirty="0">
                <a:latin typeface="PMingLiU"/>
                <a:cs typeface="PMingLiU"/>
              </a:rPr>
              <a:t>jumlah</a:t>
            </a:r>
            <a:r>
              <a:rPr sz="1000" spc="245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&lt;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70" dirty="0">
                <a:latin typeface="PMingLiU"/>
                <a:cs typeface="PMingLiU"/>
              </a:rPr>
              <a:t>input.txt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&gt;</a:t>
            </a:r>
            <a:r>
              <a:rPr sz="1000" spc="245" dirty="0">
                <a:latin typeface="PMingLiU"/>
                <a:cs typeface="PMingLiU"/>
              </a:rPr>
              <a:t> </a:t>
            </a:r>
            <a:r>
              <a:rPr sz="1000" spc="160" dirty="0">
                <a:latin typeface="PMingLiU"/>
                <a:cs typeface="PMingLiU"/>
              </a:rPr>
              <a:t>output.txt</a:t>
            </a:r>
            <a:endParaRPr sz="1000">
              <a:latin typeface="PMingLiU"/>
              <a:cs typeface="PMingLiU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050">
              <a:latin typeface="PMingLiU"/>
              <a:cs typeface="PMingLiU"/>
            </a:endParaRPr>
          </a:p>
          <a:p>
            <a:pPr marL="144780" indent="-132715">
              <a:lnSpc>
                <a:spcPct val="100000"/>
              </a:lnSpc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20" dirty="0">
                <a:latin typeface="Tahoma"/>
                <a:cs typeface="Tahoma"/>
              </a:rPr>
              <a:t>Buka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output.txt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perhatikan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apa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tercetak!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25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7681" y="221828"/>
            <a:ext cx="289306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20" dirty="0"/>
              <a:t> </a:t>
            </a:r>
            <a:r>
              <a:rPr spc="-15" dirty="0"/>
              <a:t>Tentang</a:t>
            </a:r>
            <a:r>
              <a:rPr spc="125" dirty="0"/>
              <a:t> </a:t>
            </a:r>
            <a:r>
              <a:rPr dirty="0"/>
              <a:t>STDIO</a:t>
            </a:r>
            <a:r>
              <a:rPr spc="12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333233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04305" rIns="0" bIns="0" rtlCol="0">
            <a:spAutoFit/>
          </a:bodyPr>
          <a:lstStyle/>
          <a:p>
            <a:pPr marL="287655" indent="-132715">
              <a:lnSpc>
                <a:spcPts val="1245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  <a:tab pos="3898900" algn="l"/>
              </a:tabLst>
            </a:pPr>
            <a:r>
              <a:rPr sz="1100" spc="-60" dirty="0"/>
              <a:t>Isi</a:t>
            </a:r>
            <a:r>
              <a:rPr sz="1100" spc="10" dirty="0"/>
              <a:t> </a:t>
            </a:r>
            <a:r>
              <a:rPr sz="1100" spc="-40" dirty="0"/>
              <a:t>dari</a:t>
            </a:r>
            <a:r>
              <a:rPr sz="1100" spc="15" dirty="0"/>
              <a:t> </a:t>
            </a:r>
            <a:r>
              <a:rPr sz="1100" spc="-20" dirty="0"/>
              <a:t>output.txt</a:t>
            </a:r>
            <a:r>
              <a:rPr sz="1100" spc="5" dirty="0"/>
              <a:t> </a:t>
            </a:r>
            <a:r>
              <a:rPr sz="1100" spc="-50" dirty="0"/>
              <a:t>adalah:	</a:t>
            </a:r>
            <a:endParaRPr sz="1100"/>
          </a:p>
          <a:p>
            <a:pPr marL="553720">
              <a:lnSpc>
                <a:spcPts val="969"/>
              </a:lnSpc>
            </a:pPr>
            <a:r>
              <a:rPr sz="1000" u="none" spc="45" dirty="0">
                <a:latin typeface="PMingLiU"/>
                <a:cs typeface="PMingLiU"/>
              </a:rPr>
              <a:t>masukkan</a:t>
            </a:r>
            <a:r>
              <a:rPr sz="1000" u="none" spc="229" dirty="0">
                <a:latin typeface="PMingLiU"/>
                <a:cs typeface="PMingLiU"/>
              </a:rPr>
              <a:t> </a:t>
            </a:r>
            <a:r>
              <a:rPr sz="1000" u="none" spc="185" dirty="0">
                <a:latin typeface="PMingLiU"/>
                <a:cs typeface="PMingLiU"/>
              </a:rPr>
              <a:t>nilai</a:t>
            </a:r>
            <a:r>
              <a:rPr sz="1000" u="none" spc="229" dirty="0">
                <a:latin typeface="PMingLiU"/>
                <a:cs typeface="PMingLiU"/>
              </a:rPr>
              <a:t> </a:t>
            </a:r>
            <a:r>
              <a:rPr sz="1000" u="none" spc="180" dirty="0">
                <a:latin typeface="PMingLiU"/>
                <a:cs typeface="PMingLiU"/>
              </a:rPr>
              <a:t>a:</a:t>
            </a:r>
            <a:endParaRPr sz="1000">
              <a:latin typeface="PMingLiU"/>
              <a:cs typeface="PMingLiU"/>
            </a:endParaRPr>
          </a:p>
          <a:p>
            <a:pPr marL="553720">
              <a:lnSpc>
                <a:spcPts val="894"/>
              </a:lnSpc>
            </a:pPr>
            <a:r>
              <a:rPr sz="1000" u="none" spc="45" dirty="0">
                <a:latin typeface="PMingLiU"/>
                <a:cs typeface="PMingLiU"/>
              </a:rPr>
              <a:t>masukkan</a:t>
            </a:r>
            <a:r>
              <a:rPr sz="1000" u="none" spc="229" dirty="0">
                <a:latin typeface="PMingLiU"/>
                <a:cs typeface="PMingLiU"/>
              </a:rPr>
              <a:t> </a:t>
            </a:r>
            <a:r>
              <a:rPr sz="1000" u="none" spc="185" dirty="0">
                <a:latin typeface="PMingLiU"/>
                <a:cs typeface="PMingLiU"/>
              </a:rPr>
              <a:t>nilai</a:t>
            </a:r>
            <a:r>
              <a:rPr sz="1000" u="none" spc="229" dirty="0">
                <a:latin typeface="PMingLiU"/>
                <a:cs typeface="PMingLiU"/>
              </a:rPr>
              <a:t> </a:t>
            </a:r>
            <a:r>
              <a:rPr sz="1000" u="none" spc="155" dirty="0">
                <a:latin typeface="PMingLiU"/>
                <a:cs typeface="PMingLiU"/>
              </a:rPr>
              <a:t>b:</a:t>
            </a:r>
            <a:endParaRPr sz="1000">
              <a:latin typeface="PMingLiU"/>
              <a:cs typeface="PMingLiU"/>
            </a:endParaRPr>
          </a:p>
          <a:p>
            <a:pPr marL="553720">
              <a:lnSpc>
                <a:spcPts val="1050"/>
              </a:lnSpc>
            </a:pPr>
            <a:r>
              <a:rPr sz="1000" u="none" spc="165" dirty="0">
                <a:latin typeface="PMingLiU"/>
                <a:cs typeface="PMingLiU"/>
              </a:rPr>
              <a:t>hasil</a:t>
            </a:r>
            <a:r>
              <a:rPr sz="1000" u="none" spc="250" dirty="0">
                <a:latin typeface="PMingLiU"/>
                <a:cs typeface="PMingLiU"/>
              </a:rPr>
              <a:t> </a:t>
            </a:r>
            <a:r>
              <a:rPr sz="1000" u="none" spc="155" dirty="0">
                <a:latin typeface="PMingLiU"/>
                <a:cs typeface="PMingLiU"/>
              </a:rPr>
              <a:t>dari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80" dirty="0">
                <a:latin typeface="PMingLiU"/>
                <a:cs typeface="PMingLiU"/>
              </a:rPr>
              <a:t>penjumlahan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105" dirty="0">
                <a:latin typeface="PMingLiU"/>
                <a:cs typeface="PMingLiU"/>
              </a:rPr>
              <a:t>a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70" dirty="0">
                <a:latin typeface="PMingLiU"/>
                <a:cs typeface="PMingLiU"/>
              </a:rPr>
              <a:t>dan</a:t>
            </a:r>
            <a:r>
              <a:rPr sz="1000" u="none" spc="250" dirty="0">
                <a:latin typeface="PMingLiU"/>
                <a:cs typeface="PMingLiU"/>
              </a:rPr>
              <a:t> </a:t>
            </a:r>
            <a:r>
              <a:rPr sz="1000" u="none" spc="155" dirty="0">
                <a:latin typeface="PMingLiU"/>
                <a:cs typeface="PMingLiU"/>
              </a:rPr>
              <a:t>b: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50" dirty="0">
                <a:latin typeface="PMingLiU"/>
                <a:cs typeface="PMingLiU"/>
              </a:rPr>
              <a:t>3</a:t>
            </a:r>
            <a:endParaRPr sz="1000">
              <a:latin typeface="PMingLiU"/>
              <a:cs typeface="PMingLiU"/>
            </a:endParaRPr>
          </a:p>
          <a:p>
            <a:pPr marL="142875">
              <a:lnSpc>
                <a:spcPct val="100000"/>
              </a:lnSpc>
              <a:spcBef>
                <a:spcPts val="15"/>
              </a:spcBef>
            </a:pPr>
            <a:endParaRPr sz="1050">
              <a:latin typeface="PMingLiU"/>
              <a:cs typeface="PMingLiU"/>
            </a:endParaRPr>
          </a:p>
          <a:p>
            <a:pPr marL="287655" marR="150495" indent="-132715">
              <a:lnSpc>
                <a:spcPct val="102600"/>
              </a:lnSpc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</a:tabLst>
            </a:pPr>
            <a:r>
              <a:rPr sz="1100" u="none" spc="-30" dirty="0"/>
              <a:t>Tulisan</a:t>
            </a:r>
            <a:r>
              <a:rPr sz="1100" u="none" spc="20" dirty="0"/>
              <a:t> </a:t>
            </a:r>
            <a:r>
              <a:rPr sz="1100" u="none" spc="-35" dirty="0"/>
              <a:t>”masukkan</a:t>
            </a:r>
            <a:r>
              <a:rPr sz="1100" u="none" spc="20" dirty="0"/>
              <a:t> </a:t>
            </a:r>
            <a:r>
              <a:rPr sz="1100" u="none" spc="-20" dirty="0"/>
              <a:t>nilai</a:t>
            </a:r>
            <a:r>
              <a:rPr sz="1100" u="none" spc="20" dirty="0"/>
              <a:t> </a:t>
            </a:r>
            <a:r>
              <a:rPr sz="1100" u="none" dirty="0"/>
              <a:t>...”</a:t>
            </a:r>
            <a:r>
              <a:rPr sz="1100" u="none" spc="25" dirty="0"/>
              <a:t> </a:t>
            </a:r>
            <a:r>
              <a:rPr sz="1100" u="none" spc="-50" dirty="0"/>
              <a:t>juga</a:t>
            </a:r>
            <a:r>
              <a:rPr sz="1100" u="none" spc="20" dirty="0"/>
              <a:t> </a:t>
            </a:r>
            <a:r>
              <a:rPr sz="1100" u="none" spc="-10" dirty="0"/>
              <a:t>ikut</a:t>
            </a:r>
            <a:r>
              <a:rPr sz="1100" u="none" spc="20" dirty="0"/>
              <a:t> </a:t>
            </a:r>
            <a:r>
              <a:rPr sz="1100" u="none" spc="-35" dirty="0"/>
              <a:t>tercetak,</a:t>
            </a:r>
            <a:r>
              <a:rPr sz="1100" u="none" spc="20" dirty="0"/>
              <a:t> </a:t>
            </a:r>
            <a:r>
              <a:rPr sz="1100" u="none" spc="-60" dirty="0"/>
              <a:t>karena</a:t>
            </a:r>
            <a:r>
              <a:rPr sz="1100" u="none" spc="25" dirty="0"/>
              <a:t> </a:t>
            </a:r>
            <a:r>
              <a:rPr sz="1100" u="none" spc="-50" dirty="0"/>
              <a:t>pada </a:t>
            </a:r>
            <a:r>
              <a:rPr sz="1100" u="none" spc="-330" dirty="0"/>
              <a:t> </a:t>
            </a:r>
            <a:r>
              <a:rPr sz="1100" u="none" spc="-60" dirty="0"/>
              <a:t>kasus </a:t>
            </a:r>
            <a:r>
              <a:rPr sz="1100" u="none" spc="-20" dirty="0"/>
              <a:t>ini, </a:t>
            </a:r>
            <a:r>
              <a:rPr sz="1100" b="1" u="none" spc="-30" dirty="0">
                <a:latin typeface="Gill Sans MT"/>
                <a:cs typeface="Gill Sans MT"/>
              </a:rPr>
              <a:t>STDOUT</a:t>
            </a:r>
            <a:r>
              <a:rPr sz="1100" b="1" u="none" spc="-25" dirty="0">
                <a:latin typeface="Gill Sans MT"/>
                <a:cs typeface="Gill Sans MT"/>
              </a:rPr>
              <a:t> </a:t>
            </a:r>
            <a:r>
              <a:rPr sz="1100" u="none" spc="-55" dirty="0"/>
              <a:t>merupakan berkas </a:t>
            </a:r>
            <a:r>
              <a:rPr sz="1100" u="none" spc="-20" dirty="0"/>
              <a:t>output.txt.</a:t>
            </a:r>
            <a:r>
              <a:rPr sz="1100" u="none" spc="-15" dirty="0"/>
              <a:t> </a:t>
            </a:r>
            <a:r>
              <a:rPr sz="1100" u="none" spc="-45" dirty="0"/>
              <a:t>Segala </a:t>
            </a:r>
            <a:r>
              <a:rPr sz="1100" u="none" spc="-40" dirty="0"/>
              <a:t> </a:t>
            </a:r>
            <a:r>
              <a:rPr sz="1100" u="none" spc="-65" dirty="0"/>
              <a:t>yang</a:t>
            </a:r>
            <a:r>
              <a:rPr sz="1100" u="none" spc="-60" dirty="0"/>
              <a:t> </a:t>
            </a:r>
            <a:r>
              <a:rPr sz="1100" u="none" spc="-30" dirty="0"/>
              <a:t>dicetak </a:t>
            </a:r>
            <a:r>
              <a:rPr sz="1100" u="none" spc="-45" dirty="0"/>
              <a:t>lewat saluran </a:t>
            </a:r>
            <a:r>
              <a:rPr sz="1100" b="1" u="none" spc="-30" dirty="0">
                <a:latin typeface="Gill Sans MT"/>
                <a:cs typeface="Gill Sans MT"/>
              </a:rPr>
              <a:t>STDOUT</a:t>
            </a:r>
            <a:r>
              <a:rPr sz="1100" b="1" u="none" spc="-25" dirty="0">
                <a:latin typeface="Gill Sans MT"/>
                <a:cs typeface="Gill Sans MT"/>
              </a:rPr>
              <a:t> </a:t>
            </a:r>
            <a:r>
              <a:rPr sz="1100" u="none" spc="-55" dirty="0"/>
              <a:t>akan </a:t>
            </a:r>
            <a:r>
              <a:rPr sz="1100" u="none" spc="-30" dirty="0"/>
              <a:t>dicetak </a:t>
            </a:r>
            <a:r>
              <a:rPr sz="1100" u="none" spc="-75" dirty="0"/>
              <a:t>ke </a:t>
            </a:r>
            <a:r>
              <a:rPr sz="1100" u="none" spc="-70" dirty="0"/>
              <a:t> </a:t>
            </a:r>
            <a:r>
              <a:rPr sz="1100" u="none" spc="-20" dirty="0"/>
              <a:t>output.txt.</a:t>
            </a:r>
            <a:endParaRPr sz="1100">
              <a:latin typeface="Gill Sans MT"/>
              <a:cs typeface="Gill Sans MT"/>
            </a:endParaRPr>
          </a:p>
          <a:p>
            <a:pPr marL="287655" marR="9652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</a:tabLst>
            </a:pPr>
            <a:r>
              <a:rPr sz="1100" u="none" spc="-50" dirty="0"/>
              <a:t>Dengan</a:t>
            </a:r>
            <a:r>
              <a:rPr sz="1100" u="none" spc="10" dirty="0"/>
              <a:t> </a:t>
            </a:r>
            <a:r>
              <a:rPr sz="1100" u="none" spc="-55" dirty="0"/>
              <a:t>pemahaman</a:t>
            </a:r>
            <a:r>
              <a:rPr sz="1100" u="none" spc="20" dirty="0"/>
              <a:t> </a:t>
            </a:r>
            <a:r>
              <a:rPr sz="1100" u="none" spc="-65" dirty="0"/>
              <a:t>yang</a:t>
            </a:r>
            <a:r>
              <a:rPr sz="1100" u="none" spc="20" dirty="0"/>
              <a:t> </a:t>
            </a:r>
            <a:r>
              <a:rPr sz="1100" u="none" spc="-55" dirty="0"/>
              <a:t>sama,</a:t>
            </a:r>
            <a:r>
              <a:rPr sz="1100" u="none" spc="15" dirty="0"/>
              <a:t> </a:t>
            </a:r>
            <a:r>
              <a:rPr sz="1100" u="none" spc="-50" dirty="0"/>
              <a:t>seluruh</a:t>
            </a:r>
            <a:r>
              <a:rPr sz="1100" u="none" spc="10" dirty="0"/>
              <a:t> </a:t>
            </a:r>
            <a:r>
              <a:rPr sz="1100" u="none" spc="-55" dirty="0"/>
              <a:t>masukan</a:t>
            </a:r>
            <a:r>
              <a:rPr sz="1100" u="none" spc="20" dirty="0"/>
              <a:t> </a:t>
            </a:r>
            <a:r>
              <a:rPr sz="1100" u="none" spc="-65" dirty="0"/>
              <a:t>yang </a:t>
            </a:r>
            <a:r>
              <a:rPr sz="1100" u="none" spc="-60" dirty="0"/>
              <a:t> </a:t>
            </a:r>
            <a:r>
              <a:rPr sz="1100" u="none" spc="-40" dirty="0"/>
              <a:t>diberikan</a:t>
            </a:r>
            <a:r>
              <a:rPr sz="1100" u="none" spc="25" dirty="0"/>
              <a:t> </a:t>
            </a:r>
            <a:r>
              <a:rPr sz="1100" u="none" spc="-45" dirty="0"/>
              <a:t>adalah</a:t>
            </a:r>
            <a:r>
              <a:rPr sz="1100" u="none" spc="25" dirty="0"/>
              <a:t> </a:t>
            </a:r>
            <a:r>
              <a:rPr sz="1100" u="none" spc="-45" dirty="0"/>
              <a:t>lewat</a:t>
            </a:r>
            <a:r>
              <a:rPr sz="1100" u="none" spc="25" dirty="0"/>
              <a:t> </a:t>
            </a:r>
            <a:r>
              <a:rPr sz="1100" b="1" u="none" spc="-20" dirty="0">
                <a:latin typeface="Gill Sans MT"/>
                <a:cs typeface="Gill Sans MT"/>
              </a:rPr>
              <a:t>STDIN</a:t>
            </a:r>
            <a:r>
              <a:rPr sz="1100" u="none" spc="-20" dirty="0"/>
              <a:t>,</a:t>
            </a:r>
            <a:r>
              <a:rPr sz="1100" u="none" spc="25" dirty="0"/>
              <a:t> </a:t>
            </a:r>
            <a:r>
              <a:rPr sz="1100" u="none" spc="-65" dirty="0"/>
              <a:t>yang</a:t>
            </a:r>
            <a:r>
              <a:rPr sz="1100" u="none" spc="30" dirty="0"/>
              <a:t> </a:t>
            </a:r>
            <a:r>
              <a:rPr sz="1100" u="none" spc="-55" dirty="0"/>
              <a:t>merupakan</a:t>
            </a:r>
            <a:r>
              <a:rPr sz="1100" u="none" spc="25" dirty="0"/>
              <a:t> </a:t>
            </a:r>
            <a:r>
              <a:rPr sz="1100" u="none" spc="-20" dirty="0"/>
              <a:t>input.txt. </a:t>
            </a:r>
            <a:r>
              <a:rPr sz="1100" u="none" spc="-15" dirty="0"/>
              <a:t> </a:t>
            </a:r>
            <a:r>
              <a:rPr sz="1100" u="none" spc="-50" dirty="0"/>
              <a:t>Sehingga</a:t>
            </a:r>
            <a:r>
              <a:rPr sz="1100" u="none" spc="20" dirty="0"/>
              <a:t> </a:t>
            </a:r>
            <a:r>
              <a:rPr sz="1100" u="none" spc="-60" dirty="0"/>
              <a:t>masukannya</a:t>
            </a:r>
            <a:r>
              <a:rPr sz="1100" u="none" spc="25" dirty="0"/>
              <a:t> </a:t>
            </a:r>
            <a:r>
              <a:rPr sz="1100" u="none" spc="-40" dirty="0"/>
              <a:t>perlu</a:t>
            </a:r>
            <a:r>
              <a:rPr sz="1100" u="none" spc="20" dirty="0"/>
              <a:t> </a:t>
            </a:r>
            <a:r>
              <a:rPr sz="1100" u="none" spc="-45" dirty="0"/>
              <a:t>dimasukkan</a:t>
            </a:r>
            <a:r>
              <a:rPr sz="1100" u="none" spc="25" dirty="0"/>
              <a:t> </a:t>
            </a:r>
            <a:r>
              <a:rPr sz="1100" u="none" spc="-75" dirty="0"/>
              <a:t>ke</a:t>
            </a:r>
            <a:r>
              <a:rPr sz="1100" u="none" spc="25" dirty="0"/>
              <a:t> </a:t>
            </a:r>
            <a:r>
              <a:rPr sz="1100" u="none" spc="-15" dirty="0"/>
              <a:t>input.txt</a:t>
            </a:r>
            <a:r>
              <a:rPr sz="1100" u="none" spc="20" dirty="0"/>
              <a:t> </a:t>
            </a:r>
            <a:r>
              <a:rPr sz="1100" u="none" spc="-35" dirty="0"/>
              <a:t>terlebih </a:t>
            </a:r>
            <a:r>
              <a:rPr sz="1100" u="none" spc="-325" dirty="0"/>
              <a:t> </a:t>
            </a:r>
            <a:r>
              <a:rPr sz="1100" u="none" spc="-40" dirty="0"/>
              <a:t>dahulu.</a:t>
            </a:r>
            <a:endParaRPr sz="1100">
              <a:latin typeface="Gill Sans MT"/>
              <a:cs typeface="Gill Sans MT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26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7247" y="221828"/>
            <a:ext cx="323469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5" dirty="0"/>
              <a:t>Masukan</a:t>
            </a:r>
            <a:r>
              <a:rPr spc="120" dirty="0"/>
              <a:t> </a:t>
            </a:r>
            <a:r>
              <a:rPr spc="-5" dirty="0"/>
              <a:t>dan</a:t>
            </a:r>
            <a:r>
              <a:rPr spc="125" dirty="0"/>
              <a:t> </a:t>
            </a:r>
            <a:r>
              <a:rPr spc="-15" dirty="0"/>
              <a:t>Keluaran</a:t>
            </a:r>
            <a:r>
              <a:rPr spc="125" dirty="0"/>
              <a:t> </a:t>
            </a:r>
            <a:r>
              <a:rPr spc="-5" dirty="0"/>
              <a:t>pada</a:t>
            </a:r>
            <a:r>
              <a:rPr spc="125" dirty="0"/>
              <a:t> </a:t>
            </a:r>
            <a:r>
              <a:rPr spc="30" dirty="0"/>
              <a:t>OSN/IOI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908036"/>
            <a:ext cx="3689350" cy="14344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6096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Setelah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kalian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memahami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tentang</a:t>
            </a:r>
            <a:r>
              <a:rPr sz="1100" spc="35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STDIN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b="1" spc="-30" dirty="0">
                <a:latin typeface="Gill Sans MT"/>
                <a:cs typeface="Gill Sans MT"/>
              </a:rPr>
              <a:t>STDOUT</a:t>
            </a:r>
            <a:r>
              <a:rPr sz="1100" spc="-30" dirty="0">
                <a:latin typeface="Tahoma"/>
                <a:cs typeface="Tahoma"/>
              </a:rPr>
              <a:t>, 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mungkin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kalian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menebak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kenapa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" dirty="0">
                <a:latin typeface="Tahoma"/>
                <a:cs typeface="Tahoma"/>
              </a:rPr>
              <a:t>OSN/IOI 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tidak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boleh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mencetak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informasi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masukan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seperti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”masukkan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" dirty="0">
                <a:latin typeface="Tahoma"/>
                <a:cs typeface="Tahoma"/>
              </a:rPr>
              <a:t>...”.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Hal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dikarenakan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tulisan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itu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ikut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tercetak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sebagai </a:t>
            </a:r>
            <a:r>
              <a:rPr sz="1100" spc="-50" dirty="0">
                <a:latin typeface="Tahoma"/>
                <a:cs typeface="Tahoma"/>
              </a:rPr>
              <a:t> keluaran,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mana </a:t>
            </a:r>
            <a:r>
              <a:rPr sz="1100" spc="-45" dirty="0">
                <a:latin typeface="Tahoma"/>
                <a:cs typeface="Tahoma"/>
              </a:rPr>
              <a:t>mengakibatkan </a:t>
            </a:r>
            <a:r>
              <a:rPr sz="1100" spc="-55" dirty="0">
                <a:latin typeface="Tahoma"/>
                <a:cs typeface="Tahoma"/>
              </a:rPr>
              <a:t>ada </a:t>
            </a:r>
            <a:r>
              <a:rPr sz="1100" spc="-50" dirty="0">
                <a:latin typeface="Tahoma"/>
                <a:cs typeface="Tahoma"/>
              </a:rPr>
              <a:t>keluaran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tidak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sesuai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spesifikasi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soal.</a:t>
            </a:r>
            <a:r>
              <a:rPr sz="1100" spc="1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Hasilnya,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dinilai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i="1" spc="-20" dirty="0">
                <a:solidFill>
                  <a:srgbClr val="FF0000"/>
                </a:solidFill>
                <a:latin typeface="Calibri"/>
                <a:cs typeface="Calibri"/>
              </a:rPr>
              <a:t>wrong </a:t>
            </a:r>
            <a:r>
              <a:rPr sz="1100" i="1" spc="-1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100" i="1" spc="-25" dirty="0">
                <a:solidFill>
                  <a:srgbClr val="FF0000"/>
                </a:solidFill>
                <a:latin typeface="Calibri"/>
                <a:cs typeface="Calibri"/>
              </a:rPr>
              <a:t>ans</a:t>
            </a:r>
            <a:r>
              <a:rPr sz="1100" i="1" spc="-65" dirty="0">
                <a:solidFill>
                  <a:srgbClr val="FF0000"/>
                </a:solidFill>
                <a:latin typeface="Calibri"/>
                <a:cs typeface="Calibri"/>
              </a:rPr>
              <a:t>w</a:t>
            </a:r>
            <a:r>
              <a:rPr sz="1100" i="1" spc="-25" dirty="0">
                <a:solidFill>
                  <a:srgbClr val="FF0000"/>
                </a:solidFill>
                <a:latin typeface="Calibri"/>
                <a:cs typeface="Calibri"/>
              </a:rPr>
              <a:t>er</a:t>
            </a:r>
            <a:r>
              <a:rPr sz="1100" i="1" spc="-13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1100" spc="-35" dirty="0">
                <a:latin typeface="Tahoma"/>
                <a:cs typeface="Tahoma"/>
              </a:rPr>
              <a:t>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alias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menghasil</a:t>
            </a:r>
            <a:r>
              <a:rPr sz="1100" spc="-80" dirty="0">
                <a:latin typeface="Tahoma"/>
                <a:cs typeface="Tahoma"/>
              </a:rPr>
              <a:t>k</a:t>
            </a:r>
            <a:r>
              <a:rPr sz="1100" spc="-55" dirty="0">
                <a:latin typeface="Tahoma"/>
                <a:cs typeface="Tahoma"/>
              </a:rPr>
              <a:t>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j</a:t>
            </a:r>
            <a:r>
              <a:rPr sz="1100" spc="-80" dirty="0">
                <a:latin typeface="Tahoma"/>
                <a:cs typeface="Tahoma"/>
              </a:rPr>
              <a:t>a</a:t>
            </a:r>
            <a:r>
              <a:rPr sz="1100" spc="-110" dirty="0">
                <a:latin typeface="Tahoma"/>
                <a:cs typeface="Tahoma"/>
              </a:rPr>
              <a:t>w</a:t>
            </a:r>
            <a:r>
              <a:rPr sz="1100" spc="-55" dirty="0">
                <a:latin typeface="Tahoma"/>
                <a:cs typeface="Tahoma"/>
              </a:rPr>
              <a:t>aban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80" dirty="0">
                <a:latin typeface="Tahoma"/>
                <a:cs typeface="Tahoma"/>
              </a:rPr>
              <a:t>y</a:t>
            </a:r>
            <a:r>
              <a:rPr sz="1100" spc="-60" dirty="0">
                <a:latin typeface="Tahoma"/>
                <a:cs typeface="Tahoma"/>
              </a:rPr>
              <a:t>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tidak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sesuai.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27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27631" y="221828"/>
            <a:ext cx="115252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Selanjutn</a:t>
            </a:r>
            <a:r>
              <a:rPr spc="-45" dirty="0"/>
              <a:t>y</a:t>
            </a:r>
            <a:r>
              <a:rPr spc="45" dirty="0"/>
              <a:t>a...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194129"/>
            <a:ext cx="3698240" cy="74612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15" dirty="0">
                <a:latin typeface="Tahoma"/>
                <a:cs typeface="Tahoma"/>
              </a:rPr>
              <a:t>Kini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kalian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mempelajari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tentang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variabel,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ekspresi,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masukan/keluaran.</a:t>
            </a:r>
            <a:endParaRPr sz="1100">
              <a:latin typeface="Tahoma"/>
              <a:cs typeface="Tahoma"/>
            </a:endParaRPr>
          </a:p>
          <a:p>
            <a:pPr marL="144780" marR="20701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20" dirty="0">
                <a:latin typeface="Tahoma"/>
                <a:cs typeface="Tahoma"/>
              </a:rPr>
              <a:t>Artinya,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waktunya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menulis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program-program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sederhana.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28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2052" y="221828"/>
            <a:ext cx="20453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15" dirty="0"/>
              <a:t>Kilas</a:t>
            </a:r>
            <a:r>
              <a:rPr spc="114" dirty="0"/>
              <a:t> </a:t>
            </a:r>
            <a:r>
              <a:rPr spc="15" dirty="0"/>
              <a:t>Balik:</a:t>
            </a:r>
            <a:r>
              <a:rPr spc="290" dirty="0"/>
              <a:t> </a:t>
            </a:r>
            <a:r>
              <a:rPr spc="-10" dirty="0"/>
              <a:t>kuadrat.cpp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494041"/>
            <a:ext cx="37693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  <a:tab pos="3756025" algn="l"/>
              </a:tabLst>
            </a:pPr>
            <a:r>
              <a:rPr sz="1100" u="sng" spc="-5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Sekarang</a:t>
            </a:r>
            <a:r>
              <a:rPr sz="1100" u="sng" spc="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coba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lihat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kembali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5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program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kuadrat.cpp:	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4395" y="565537"/>
            <a:ext cx="2682875" cy="1644650"/>
          </a:xfrm>
          <a:prstGeom prst="rect">
            <a:avLst/>
          </a:prstGeom>
        </p:spPr>
        <p:txBody>
          <a:bodyPr vert="horz" wrap="square" lIns="0" tIns="876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90"/>
              </a:spcBef>
            </a:pP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spc="21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&lt;cstdio&gt;</a:t>
            </a:r>
            <a:endParaRPr sz="1000">
              <a:latin typeface="PMingLiU"/>
              <a:cs typeface="PMingLiU"/>
            </a:endParaRPr>
          </a:p>
          <a:p>
            <a:pPr marL="12700" marR="1200150">
              <a:lnSpc>
                <a:spcPts val="1860"/>
              </a:lnSpc>
              <a:spcBef>
                <a:spcPts val="110"/>
              </a:spcBef>
            </a:pP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4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a,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70" dirty="0">
                <a:latin typeface="PMingLiU"/>
                <a:cs typeface="PMingLiU"/>
              </a:rPr>
              <a:t>b,</a:t>
            </a:r>
            <a:r>
              <a:rPr sz="1000" spc="245" dirty="0"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c,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70" dirty="0">
                <a:latin typeface="PMingLiU"/>
                <a:cs typeface="PMingLiU"/>
              </a:rPr>
              <a:t>x,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80" dirty="0">
                <a:latin typeface="PMingLiU"/>
                <a:cs typeface="PMingLiU"/>
              </a:rPr>
              <a:t>hasil;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05" dirty="0">
                <a:latin typeface="PMingLiU"/>
                <a:cs typeface="PMingLiU"/>
              </a:rPr>
              <a:t>main()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570"/>
              </a:lnSpc>
            </a:pPr>
            <a:r>
              <a:rPr sz="1000" spc="105" dirty="0">
                <a:latin typeface="PMingLiU"/>
                <a:cs typeface="PMingLiU"/>
              </a:rPr>
              <a:t>a</a:t>
            </a:r>
            <a:r>
              <a:rPr sz="1000" spc="21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15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1;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b</a:t>
            </a:r>
            <a:r>
              <a:rPr sz="1000" spc="215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15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3;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894"/>
              </a:lnSpc>
            </a:pPr>
            <a:r>
              <a:rPr sz="1000" spc="105" dirty="0">
                <a:latin typeface="PMingLiU"/>
                <a:cs typeface="PMingLiU"/>
              </a:rPr>
              <a:t>c</a:t>
            </a:r>
            <a:r>
              <a:rPr sz="1000" spc="22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175" dirty="0">
                <a:latin typeface="PMingLiU"/>
                <a:cs typeface="PMingLiU"/>
              </a:rPr>
              <a:t>-2;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50"/>
              </a:lnSpc>
            </a:pPr>
            <a:r>
              <a:rPr sz="1000" spc="50" dirty="0">
                <a:latin typeface="PMingLiU"/>
                <a:cs typeface="PMingLiU"/>
              </a:rPr>
              <a:t>x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2;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1080"/>
              </a:lnSpc>
              <a:spcBef>
                <a:spcPts val="590"/>
              </a:spcBef>
            </a:pPr>
            <a:r>
              <a:rPr sz="1000" spc="165" dirty="0">
                <a:latin typeface="PMingLiU"/>
                <a:cs typeface="PMingLiU"/>
              </a:rPr>
              <a:t>hasil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60" dirty="0">
                <a:latin typeface="PMingLiU"/>
                <a:cs typeface="PMingLiU"/>
              </a:rPr>
              <a:t>a*x*x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+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50" dirty="0">
                <a:latin typeface="PMingLiU"/>
                <a:cs typeface="PMingLiU"/>
              </a:rPr>
              <a:t>b*x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+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80" dirty="0">
                <a:latin typeface="PMingLiU"/>
                <a:cs typeface="PMingLiU"/>
              </a:rPr>
              <a:t>c;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sz="1000" spc="140" dirty="0">
                <a:latin typeface="PMingLiU"/>
                <a:cs typeface="PMingLiU"/>
              </a:rPr>
              <a:t>printf(</a:t>
            </a:r>
            <a:r>
              <a:rPr sz="1000" spc="140" dirty="0">
                <a:solidFill>
                  <a:srgbClr val="9300D1"/>
                </a:solidFill>
                <a:latin typeface="PMingLiU"/>
                <a:cs typeface="PMingLiU"/>
              </a:rPr>
              <a:t>"ax^2</a:t>
            </a:r>
            <a:r>
              <a:rPr sz="1000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10" dirty="0">
                <a:solidFill>
                  <a:srgbClr val="9300D1"/>
                </a:solidFill>
                <a:latin typeface="PMingLiU"/>
                <a:cs typeface="PMingLiU"/>
              </a:rPr>
              <a:t>+</a:t>
            </a:r>
            <a:r>
              <a:rPr sz="1000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50" dirty="0">
                <a:solidFill>
                  <a:srgbClr val="9300D1"/>
                </a:solidFill>
                <a:latin typeface="PMingLiU"/>
                <a:cs typeface="PMingLiU"/>
              </a:rPr>
              <a:t>bx</a:t>
            </a:r>
            <a:r>
              <a:rPr sz="1000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10" dirty="0">
                <a:solidFill>
                  <a:srgbClr val="9300D1"/>
                </a:solidFill>
                <a:latin typeface="PMingLiU"/>
                <a:cs typeface="PMingLiU"/>
              </a:rPr>
              <a:t>+</a:t>
            </a:r>
            <a:r>
              <a:rPr sz="1000" spc="26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105" dirty="0">
                <a:solidFill>
                  <a:srgbClr val="9300D1"/>
                </a:solidFill>
                <a:latin typeface="PMingLiU"/>
                <a:cs typeface="PMingLiU"/>
              </a:rPr>
              <a:t>c</a:t>
            </a:r>
            <a:r>
              <a:rPr sz="1000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10" dirty="0">
                <a:solidFill>
                  <a:srgbClr val="9300D1"/>
                </a:solidFill>
                <a:latin typeface="PMingLiU"/>
                <a:cs typeface="PMingLiU"/>
              </a:rPr>
              <a:t>=</a:t>
            </a:r>
            <a:r>
              <a:rPr sz="1000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85" dirty="0">
                <a:solidFill>
                  <a:srgbClr val="9300D1"/>
                </a:solidFill>
                <a:latin typeface="PMingLiU"/>
                <a:cs typeface="PMingLiU"/>
              </a:rPr>
              <a:t>%d\n"</a:t>
            </a:r>
            <a:r>
              <a:rPr sz="1000" spc="85" dirty="0">
                <a:latin typeface="PMingLiU"/>
                <a:cs typeface="PMingLiU"/>
              </a:rPr>
              <a:t>,</a:t>
            </a:r>
            <a:r>
              <a:rPr sz="1000" spc="260" dirty="0">
                <a:latin typeface="PMingLiU"/>
                <a:cs typeface="PMingLiU"/>
              </a:rPr>
              <a:t> </a:t>
            </a:r>
            <a:r>
              <a:rPr sz="1000" spc="185" dirty="0">
                <a:latin typeface="PMingLiU"/>
                <a:cs typeface="PMingLiU"/>
              </a:rPr>
              <a:t>hasil);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37095" y="2246249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91858" y="2231223"/>
            <a:ext cx="3385185" cy="71310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17526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Jika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ingin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mengganti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10" dirty="0">
                <a:latin typeface="PMingLiU"/>
                <a:cs typeface="PMingLiU"/>
              </a:rPr>
              <a:t>x</a:t>
            </a:r>
            <a:r>
              <a:rPr sz="1100" spc="10" dirty="0">
                <a:latin typeface="Tahoma"/>
                <a:cs typeface="Tahoma"/>
              </a:rPr>
              <a:t>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kode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harus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diganti,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dikompilasi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ulang,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baru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dijalankan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kembali.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15" dirty="0">
                <a:latin typeface="Tahoma"/>
                <a:cs typeface="Tahoma"/>
              </a:rPr>
              <a:t>Untuk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menghasilkan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keluaran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bervariasi,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perlu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masukan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luar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81074" y="221828"/>
            <a:ext cx="164718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85" dirty="0"/>
              <a:t> </a:t>
            </a:r>
            <a:r>
              <a:rPr spc="15" dirty="0"/>
              <a:t>Masukan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030514"/>
            <a:ext cx="3743960" cy="11283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Diperlukan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mekanisme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melakukan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pembacaan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masukan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luar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program.</a:t>
            </a:r>
            <a:endParaRPr sz="1100">
              <a:latin typeface="Tahoma"/>
              <a:cs typeface="Tahoma"/>
            </a:endParaRPr>
          </a:p>
          <a:p>
            <a:pPr marL="144780" marR="38798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Masukan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bagi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suatu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berasal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berbagai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sumber,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misalnya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15" dirty="0">
                <a:latin typeface="Calibri"/>
                <a:cs typeface="Calibri"/>
              </a:rPr>
              <a:t>standard</a:t>
            </a:r>
            <a:r>
              <a:rPr sz="1100" i="1" spc="110" dirty="0">
                <a:latin typeface="Calibri"/>
                <a:cs typeface="Calibri"/>
              </a:rPr>
              <a:t> </a:t>
            </a:r>
            <a:r>
              <a:rPr sz="1100" i="1" dirty="0">
                <a:latin typeface="Calibri"/>
                <a:cs typeface="Calibri"/>
              </a:rPr>
              <a:t>input</a:t>
            </a:r>
            <a:r>
              <a:rPr sz="1100" i="1" spc="190" dirty="0">
                <a:latin typeface="Calibri"/>
                <a:cs typeface="Calibri"/>
              </a:rPr>
              <a:t> </a:t>
            </a:r>
            <a:r>
              <a:rPr sz="1100" spc="-35" dirty="0">
                <a:latin typeface="Tahoma"/>
                <a:cs typeface="Tahoma"/>
              </a:rPr>
              <a:t>atau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15" dirty="0">
                <a:latin typeface="Calibri"/>
                <a:cs typeface="Calibri"/>
              </a:rPr>
              <a:t>file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marR="201930" indent="-132715">
              <a:lnSpc>
                <a:spcPct val="102699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20" dirty="0">
                <a:latin typeface="Tahoma"/>
                <a:cs typeface="Tahoma"/>
              </a:rPr>
              <a:t>Kita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mempelajari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fungsi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umum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masukan,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yaitu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FF0000"/>
                </a:solidFill>
                <a:latin typeface="Tahoma"/>
                <a:cs typeface="Tahoma"/>
              </a:rPr>
              <a:t>scanf</a:t>
            </a:r>
            <a:r>
              <a:rPr sz="1100" spc="-4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4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96187" y="221828"/>
            <a:ext cx="221678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14" dirty="0"/>
              <a:t> </a:t>
            </a:r>
            <a:r>
              <a:rPr spc="20" dirty="0"/>
              <a:t>Masukan:</a:t>
            </a:r>
            <a:r>
              <a:rPr spc="285" dirty="0"/>
              <a:t> </a:t>
            </a:r>
            <a:r>
              <a:rPr spc="10" dirty="0"/>
              <a:t>scanf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551496"/>
            <a:ext cx="37693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  <a:tab pos="3756025" algn="l"/>
              </a:tabLst>
            </a:pPr>
            <a:r>
              <a:rPr sz="1100" u="sng" spc="-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Modifikasi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bagian</a:t>
            </a:r>
            <a:r>
              <a:rPr sz="1100" u="sng" spc="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55" dirty="0">
                <a:uFill>
                  <a:solidFill>
                    <a:srgbClr val="000000"/>
                  </a:solidFill>
                </a:uFill>
                <a:latin typeface="PMingLiU"/>
                <a:cs typeface="PMingLiU"/>
              </a:rPr>
              <a:t>x</a:t>
            </a:r>
            <a:r>
              <a:rPr sz="1100" u="sng" spc="280" dirty="0">
                <a:uFill>
                  <a:solidFill>
                    <a:srgbClr val="000000"/>
                  </a:solidFill>
                </a:uFill>
                <a:latin typeface="PMingLiU"/>
                <a:cs typeface="PMingLiU"/>
              </a:rPr>
              <a:t> </a:t>
            </a:r>
            <a:r>
              <a:rPr sz="1100" u="sng" spc="-15" dirty="0">
                <a:uFill>
                  <a:solidFill>
                    <a:srgbClr val="000000"/>
                  </a:solidFill>
                </a:uFill>
                <a:latin typeface="PMingLiU"/>
                <a:cs typeface="PMingLiU"/>
              </a:rPr>
              <a:t>=</a:t>
            </a:r>
            <a:r>
              <a:rPr sz="1100" u="sng" spc="285" dirty="0">
                <a:uFill>
                  <a:solidFill>
                    <a:srgbClr val="000000"/>
                  </a:solidFill>
                </a:uFill>
                <a:latin typeface="PMingLiU"/>
                <a:cs typeface="PMingLiU"/>
              </a:rPr>
              <a:t> </a:t>
            </a:r>
            <a:r>
              <a:rPr sz="1100" u="sng" spc="55" dirty="0">
                <a:uFill>
                  <a:solidFill>
                    <a:srgbClr val="000000"/>
                  </a:solidFill>
                </a:uFill>
                <a:latin typeface="PMingLiU"/>
                <a:cs typeface="PMingLiU"/>
              </a:rPr>
              <a:t>2</a:t>
            </a:r>
            <a:r>
              <a:rPr sz="1100" u="sng" spc="70" dirty="0">
                <a:uFill>
                  <a:solidFill>
                    <a:srgbClr val="000000"/>
                  </a:solidFill>
                </a:uFill>
                <a:latin typeface="PMingLiU"/>
                <a:cs typeface="PMingLiU"/>
              </a:rPr>
              <a:t> 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menjadi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114" dirty="0">
                <a:uFill>
                  <a:solidFill>
                    <a:srgbClr val="000000"/>
                  </a:solidFill>
                </a:uFill>
                <a:latin typeface="PMingLiU"/>
                <a:cs typeface="PMingLiU"/>
              </a:rPr>
              <a:t>scanf("%d",</a:t>
            </a:r>
            <a:r>
              <a:rPr sz="1100" u="sng" spc="285" dirty="0">
                <a:uFill>
                  <a:solidFill>
                    <a:srgbClr val="000000"/>
                  </a:solidFill>
                </a:uFill>
                <a:latin typeface="PMingLiU"/>
                <a:cs typeface="PMingLiU"/>
              </a:rPr>
              <a:t> </a:t>
            </a:r>
            <a:r>
              <a:rPr sz="1100" u="sng" spc="-10" dirty="0">
                <a:uFill>
                  <a:solidFill>
                    <a:srgbClr val="000000"/>
                  </a:solidFill>
                </a:uFill>
                <a:latin typeface="PMingLiU"/>
                <a:cs typeface="PMingLiU"/>
              </a:rPr>
              <a:t>&amp;x)</a:t>
            </a:r>
            <a:r>
              <a:rPr sz="1100" u="sng" spc="-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:	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24395" y="622979"/>
            <a:ext cx="1487170" cy="481330"/>
          </a:xfrm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95"/>
              </a:spcBef>
            </a:pPr>
            <a:r>
              <a:rPr sz="1000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spc="21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&lt;cstdio&gt;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ct val="100000"/>
              </a:lnSpc>
              <a:spcBef>
                <a:spcPts val="590"/>
              </a:spcBef>
            </a:pP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4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a,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70" dirty="0">
                <a:latin typeface="PMingLiU"/>
                <a:cs typeface="PMingLiU"/>
              </a:rPr>
              <a:t>b,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c,</a:t>
            </a:r>
            <a:r>
              <a:rPr sz="1000" spc="245" dirty="0">
                <a:latin typeface="PMingLiU"/>
                <a:cs typeface="PMingLiU"/>
              </a:rPr>
              <a:t> </a:t>
            </a:r>
            <a:r>
              <a:rPr sz="1000" spc="170" dirty="0">
                <a:latin typeface="PMingLiU"/>
                <a:cs typeface="PMingLiU"/>
              </a:rPr>
              <a:t>x,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80" dirty="0">
                <a:latin typeface="PMingLiU"/>
                <a:cs typeface="PMingLiU"/>
              </a:rPr>
              <a:t>hasil;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37095" y="2311869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91858" y="1162550"/>
            <a:ext cx="3656329" cy="174180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77495" marR="2705735" indent="-133350">
              <a:lnSpc>
                <a:spcPct val="74700"/>
              </a:lnSpc>
              <a:spcBef>
                <a:spcPts val="400"/>
              </a:spcBef>
            </a:pP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1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05" dirty="0">
                <a:latin typeface="PMingLiU"/>
                <a:cs typeface="PMingLiU"/>
              </a:rPr>
              <a:t>main()</a:t>
            </a:r>
            <a:r>
              <a:rPr sz="1000" spc="215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105" dirty="0">
                <a:latin typeface="PMingLiU"/>
                <a:cs typeface="PMingLiU"/>
              </a:rPr>
              <a:t>a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5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1;</a:t>
            </a:r>
            <a:endParaRPr sz="1000">
              <a:latin typeface="PMingLiU"/>
              <a:cs typeface="PMingLiU"/>
            </a:endParaRPr>
          </a:p>
          <a:p>
            <a:pPr marL="277495">
              <a:lnSpc>
                <a:spcPts val="745"/>
              </a:lnSpc>
            </a:pPr>
            <a:r>
              <a:rPr sz="1000" spc="50" dirty="0">
                <a:latin typeface="PMingLiU"/>
                <a:cs typeface="PMingLiU"/>
              </a:rPr>
              <a:t>b</a:t>
            </a:r>
            <a:r>
              <a:rPr sz="1000" spc="215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15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3;</a:t>
            </a:r>
            <a:endParaRPr sz="1000">
              <a:latin typeface="PMingLiU"/>
              <a:cs typeface="PMingLiU"/>
            </a:endParaRPr>
          </a:p>
          <a:p>
            <a:pPr marL="277495">
              <a:lnSpc>
                <a:spcPts val="930"/>
              </a:lnSpc>
            </a:pPr>
            <a:r>
              <a:rPr sz="1000" spc="105" dirty="0">
                <a:latin typeface="PMingLiU"/>
                <a:cs typeface="PMingLiU"/>
              </a:rPr>
              <a:t>c</a:t>
            </a:r>
            <a:r>
              <a:rPr sz="1000" spc="22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175" dirty="0">
                <a:latin typeface="PMingLiU"/>
                <a:cs typeface="PMingLiU"/>
              </a:rPr>
              <a:t>-2;</a:t>
            </a:r>
            <a:endParaRPr sz="1000">
              <a:latin typeface="PMingLiU"/>
              <a:cs typeface="PMingLiU"/>
            </a:endParaRPr>
          </a:p>
          <a:p>
            <a:pPr marL="277495">
              <a:lnSpc>
                <a:spcPts val="1080"/>
              </a:lnSpc>
            </a:pPr>
            <a:r>
              <a:rPr sz="1000" spc="105" dirty="0">
                <a:latin typeface="PMingLiU"/>
                <a:cs typeface="PMingLiU"/>
              </a:rPr>
              <a:t>scanf(</a:t>
            </a:r>
            <a:r>
              <a:rPr sz="1000" spc="105" dirty="0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sz="1000" spc="105" dirty="0">
                <a:latin typeface="PMingLiU"/>
                <a:cs typeface="PMingLiU"/>
              </a:rPr>
              <a:t>,</a:t>
            </a:r>
            <a:r>
              <a:rPr sz="1000" spc="235" dirty="0">
                <a:latin typeface="PMingLiU"/>
                <a:cs typeface="PMingLiU"/>
              </a:rPr>
              <a:t> </a:t>
            </a:r>
            <a:r>
              <a:rPr sz="1000" spc="75" dirty="0">
                <a:latin typeface="PMingLiU"/>
                <a:cs typeface="PMingLiU"/>
              </a:rPr>
              <a:t>&amp;x);</a:t>
            </a:r>
            <a:endParaRPr sz="1000">
              <a:latin typeface="PMingLiU"/>
              <a:cs typeface="PMingLiU"/>
            </a:endParaRPr>
          </a:p>
          <a:p>
            <a:pPr marL="277495">
              <a:lnSpc>
                <a:spcPts val="1080"/>
              </a:lnSpc>
              <a:spcBef>
                <a:spcPts val="590"/>
              </a:spcBef>
            </a:pPr>
            <a:r>
              <a:rPr sz="1000" spc="165" dirty="0">
                <a:latin typeface="PMingLiU"/>
                <a:cs typeface="PMingLiU"/>
              </a:rPr>
              <a:t>hasil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60" dirty="0">
                <a:latin typeface="PMingLiU"/>
                <a:cs typeface="PMingLiU"/>
              </a:rPr>
              <a:t>a*x*x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+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50" dirty="0">
                <a:latin typeface="PMingLiU"/>
                <a:cs typeface="PMingLiU"/>
              </a:rPr>
              <a:t>b*x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+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80" dirty="0">
                <a:latin typeface="PMingLiU"/>
                <a:cs typeface="PMingLiU"/>
              </a:rPr>
              <a:t>c;</a:t>
            </a:r>
            <a:endParaRPr sz="1000">
              <a:latin typeface="PMingLiU"/>
              <a:cs typeface="PMingLiU"/>
            </a:endParaRPr>
          </a:p>
          <a:p>
            <a:pPr marL="277495">
              <a:lnSpc>
                <a:spcPts val="960"/>
              </a:lnSpc>
            </a:pPr>
            <a:r>
              <a:rPr sz="1000" spc="140" dirty="0">
                <a:latin typeface="PMingLiU"/>
                <a:cs typeface="PMingLiU"/>
              </a:rPr>
              <a:t>printf(</a:t>
            </a:r>
            <a:r>
              <a:rPr sz="1000" spc="140" dirty="0">
                <a:solidFill>
                  <a:srgbClr val="9300D1"/>
                </a:solidFill>
                <a:latin typeface="PMingLiU"/>
                <a:cs typeface="PMingLiU"/>
              </a:rPr>
              <a:t>"ax^2</a:t>
            </a:r>
            <a:r>
              <a:rPr sz="1000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10" dirty="0">
                <a:solidFill>
                  <a:srgbClr val="9300D1"/>
                </a:solidFill>
                <a:latin typeface="PMingLiU"/>
                <a:cs typeface="PMingLiU"/>
              </a:rPr>
              <a:t>+</a:t>
            </a:r>
            <a:r>
              <a:rPr sz="1000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50" dirty="0">
                <a:solidFill>
                  <a:srgbClr val="9300D1"/>
                </a:solidFill>
                <a:latin typeface="PMingLiU"/>
                <a:cs typeface="PMingLiU"/>
              </a:rPr>
              <a:t>bx</a:t>
            </a:r>
            <a:r>
              <a:rPr sz="1000" spc="26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10" dirty="0">
                <a:solidFill>
                  <a:srgbClr val="9300D1"/>
                </a:solidFill>
                <a:latin typeface="PMingLiU"/>
                <a:cs typeface="PMingLiU"/>
              </a:rPr>
              <a:t>+</a:t>
            </a:r>
            <a:r>
              <a:rPr sz="1000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105" dirty="0">
                <a:solidFill>
                  <a:srgbClr val="9300D1"/>
                </a:solidFill>
                <a:latin typeface="PMingLiU"/>
                <a:cs typeface="PMingLiU"/>
              </a:rPr>
              <a:t>c</a:t>
            </a:r>
            <a:r>
              <a:rPr sz="1000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-10" dirty="0">
                <a:solidFill>
                  <a:srgbClr val="9300D1"/>
                </a:solidFill>
                <a:latin typeface="PMingLiU"/>
                <a:cs typeface="PMingLiU"/>
              </a:rPr>
              <a:t>=</a:t>
            </a:r>
            <a:r>
              <a:rPr sz="1000" spc="26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spc="85" dirty="0">
                <a:solidFill>
                  <a:srgbClr val="9300D1"/>
                </a:solidFill>
                <a:latin typeface="PMingLiU"/>
                <a:cs typeface="PMingLiU"/>
              </a:rPr>
              <a:t>%d\n"</a:t>
            </a:r>
            <a:r>
              <a:rPr sz="1000" spc="85" dirty="0">
                <a:latin typeface="PMingLiU"/>
                <a:cs typeface="PMingLiU"/>
              </a:rPr>
              <a:t>,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185" dirty="0">
                <a:latin typeface="PMingLiU"/>
                <a:cs typeface="PMingLiU"/>
              </a:rPr>
              <a:t>hasil);</a:t>
            </a:r>
            <a:endParaRPr sz="1000">
              <a:latin typeface="PMingLiU"/>
              <a:cs typeface="PMingLiU"/>
            </a:endParaRPr>
          </a:p>
          <a:p>
            <a:pPr marL="144780">
              <a:lnSpc>
                <a:spcPts val="108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4780" marR="5080" indent="-132715">
              <a:lnSpc>
                <a:spcPct val="102600"/>
              </a:lnSpc>
              <a:spcBef>
                <a:spcPts val="59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20" dirty="0">
                <a:latin typeface="Tahoma"/>
                <a:cs typeface="Tahoma"/>
              </a:rPr>
              <a:t>Kompilasi,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jalankan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program.</a:t>
            </a:r>
            <a:r>
              <a:rPr sz="1100" spc="1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Kemudian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ketikkan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angka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2,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enter.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Selamat!</a:t>
            </a:r>
            <a:r>
              <a:rPr sz="1100" spc="15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Kalian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berhasil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masukan!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5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78469" y="221828"/>
            <a:ext cx="105156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Fungsi</a:t>
            </a:r>
            <a:r>
              <a:rPr spc="75" dirty="0"/>
              <a:t> </a:t>
            </a:r>
            <a:r>
              <a:rPr spc="10" dirty="0"/>
              <a:t>scanf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793659"/>
            <a:ext cx="3768090" cy="172021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270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Fungsi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b="1" spc="-10" dirty="0">
                <a:latin typeface="Gill Sans MT"/>
                <a:cs typeface="Gill Sans MT"/>
              </a:rPr>
              <a:t>scanf</a:t>
            </a:r>
            <a:r>
              <a:rPr sz="1100" b="1" spc="150" dirty="0">
                <a:latin typeface="Gill Sans MT"/>
                <a:cs typeface="Gill Sans MT"/>
              </a:rPr>
              <a:t> </a:t>
            </a:r>
            <a:r>
              <a:rPr sz="1100" spc="-55" dirty="0">
                <a:latin typeface="Tahoma"/>
                <a:cs typeface="Tahoma"/>
              </a:rPr>
              <a:t>berguna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masukan,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nilainya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dapat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di-</a:t>
            </a:r>
            <a:r>
              <a:rPr sz="1100" i="1" spc="-20" dirty="0">
                <a:latin typeface="Calibri"/>
                <a:cs typeface="Calibri"/>
              </a:rPr>
              <a:t>assign</a:t>
            </a:r>
            <a:r>
              <a:rPr sz="1100" i="1" spc="135" dirty="0">
                <a:latin typeface="Calibri"/>
                <a:cs typeface="Calibri"/>
              </a:rPr>
              <a:t> </a:t>
            </a:r>
            <a:r>
              <a:rPr sz="1100" spc="-75" dirty="0">
                <a:latin typeface="Tahoma"/>
                <a:cs typeface="Tahoma"/>
              </a:rPr>
              <a:t>ke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dalam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variabel.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Fungsi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disediakan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oleh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40" dirty="0">
                <a:latin typeface="Tahoma"/>
                <a:cs typeface="Tahoma"/>
              </a:rPr>
              <a:t>STL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cstdio.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Cara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kerja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scanf:</a:t>
            </a:r>
            <a:r>
              <a:rPr sz="1100" spc="14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berkas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masukan,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cari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Calibri"/>
                <a:cs typeface="Calibri"/>
              </a:rPr>
              <a:t>token</a:t>
            </a:r>
            <a:r>
              <a:rPr sz="1100" i="1" spc="135" dirty="0">
                <a:latin typeface="Calibri"/>
                <a:cs typeface="Calibri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dapat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dibaca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berikutnya,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lalu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baca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ambil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nilainya.</a:t>
            </a:r>
            <a:endParaRPr sz="1100">
              <a:latin typeface="Tahoma"/>
              <a:cs typeface="Tahoma"/>
            </a:endParaRPr>
          </a:p>
          <a:p>
            <a:pPr marL="144780" marR="9588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5" dirty="0">
                <a:latin typeface="Tahoma"/>
                <a:cs typeface="Tahoma"/>
              </a:rPr>
              <a:t>Yang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dimaksud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Calibri"/>
                <a:cs typeface="Calibri"/>
              </a:rPr>
              <a:t>token</a:t>
            </a:r>
            <a:r>
              <a:rPr sz="1100" i="1" spc="145" dirty="0">
                <a:latin typeface="Calibri"/>
                <a:cs typeface="Calibri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serangkaian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karakter</a:t>
            </a:r>
            <a:r>
              <a:rPr sz="1100" spc="3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non-spasi,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misalnya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huruf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atau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angka.</a:t>
            </a:r>
            <a:endParaRPr sz="1100">
              <a:latin typeface="Tahoma"/>
              <a:cs typeface="Tahoma"/>
            </a:endParaRPr>
          </a:p>
          <a:p>
            <a:pPr marL="144780" marR="443865" indent="-132715">
              <a:lnSpc>
                <a:spcPct val="102699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Pada </a:t>
            </a:r>
            <a:r>
              <a:rPr sz="1100" spc="-35" dirty="0">
                <a:latin typeface="Tahoma"/>
                <a:cs typeface="Tahoma"/>
              </a:rPr>
              <a:t>contoh </a:t>
            </a:r>
            <a:r>
              <a:rPr sz="1100" spc="-55" dirty="0">
                <a:latin typeface="Tahoma"/>
                <a:cs typeface="Tahoma"/>
              </a:rPr>
              <a:t>sebelumnya, </a:t>
            </a:r>
            <a:r>
              <a:rPr sz="1100" i="1" spc="-10" dirty="0">
                <a:latin typeface="Calibri"/>
                <a:cs typeface="Calibri"/>
              </a:rPr>
              <a:t>token</a:t>
            </a:r>
            <a:r>
              <a:rPr sz="1100" i="1" spc="-5" dirty="0">
                <a:latin typeface="Calibri"/>
                <a:cs typeface="Calibri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dimaksud adalah </a:t>
            </a:r>
            <a:r>
              <a:rPr sz="1100" spc="-3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menjadi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variabel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10" dirty="0">
                <a:latin typeface="PMingLiU"/>
                <a:cs typeface="PMingLiU"/>
              </a:rPr>
              <a:t>x</a:t>
            </a:r>
            <a:r>
              <a:rPr sz="1100" spc="1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6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90992" y="221828"/>
            <a:ext cx="162687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Fungsi</a:t>
            </a:r>
            <a:r>
              <a:rPr spc="105" dirty="0"/>
              <a:t> </a:t>
            </a:r>
            <a:r>
              <a:rPr spc="10" dirty="0"/>
              <a:t>scanf</a:t>
            </a:r>
            <a:r>
              <a:rPr spc="10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183359"/>
            <a:ext cx="3768725" cy="74612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5" dirty="0">
                <a:latin typeface="Tahoma"/>
                <a:cs typeface="Tahoma"/>
              </a:rPr>
              <a:t>Sama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155" dirty="0">
                <a:latin typeface="PMingLiU"/>
                <a:cs typeface="PMingLiU"/>
              </a:rPr>
              <a:t>printf</a:t>
            </a:r>
            <a:r>
              <a:rPr sz="1100" spc="155" dirty="0">
                <a:latin typeface="Tahoma"/>
                <a:cs typeface="Tahoma"/>
              </a:rPr>
              <a:t>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diperlukan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simbol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sesuai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tipe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data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bersangkutan.</a:t>
            </a:r>
            <a:endParaRPr sz="1100">
              <a:latin typeface="Tahoma"/>
              <a:cs typeface="Tahoma"/>
            </a:endParaRPr>
          </a:p>
          <a:p>
            <a:pPr marL="144780" marR="2222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5" dirty="0">
                <a:latin typeface="Tahoma"/>
                <a:cs typeface="Tahoma"/>
              </a:rPr>
              <a:t>Perbedaan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paling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mendasar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diperlukannya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karakter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75" dirty="0">
                <a:latin typeface="Tahoma"/>
                <a:cs typeface="Tahoma"/>
              </a:rPr>
              <a:t>’&amp;’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variabel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hendak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diisi.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7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86269" y="221828"/>
            <a:ext cx="24364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14" dirty="0"/>
              <a:t> </a:t>
            </a:r>
            <a:r>
              <a:rPr spc="-10" dirty="0"/>
              <a:t>Beberapa</a:t>
            </a:r>
            <a:r>
              <a:rPr spc="114" dirty="0"/>
              <a:t> </a:t>
            </a:r>
            <a:r>
              <a:rPr spc="-20" dirty="0"/>
              <a:t>Variabel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2352205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242963" rIns="0" bIns="0" rtlCol="0">
            <a:spAutoFit/>
          </a:bodyPr>
          <a:lstStyle/>
          <a:p>
            <a:pPr marL="287655" marR="5080" indent="-132715">
              <a:lnSpc>
                <a:spcPct val="95300"/>
              </a:lnSpc>
              <a:spcBef>
                <a:spcPts val="150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  <a:tab pos="3898900" algn="l"/>
              </a:tabLst>
            </a:pPr>
            <a:r>
              <a:rPr sz="1100" u="none" spc="-10" dirty="0"/>
              <a:t>Hal</a:t>
            </a:r>
            <a:r>
              <a:rPr sz="1100" u="none" spc="20" dirty="0"/>
              <a:t> </a:t>
            </a:r>
            <a:r>
              <a:rPr sz="1100" u="none" spc="-15" dirty="0"/>
              <a:t>ini</a:t>
            </a:r>
            <a:r>
              <a:rPr sz="1100" u="none" spc="30" dirty="0"/>
              <a:t> </a:t>
            </a:r>
            <a:r>
              <a:rPr sz="1100" u="none" spc="-50" dirty="0"/>
              <a:t>juga</a:t>
            </a:r>
            <a:r>
              <a:rPr sz="1100" u="none" spc="30" dirty="0"/>
              <a:t> </a:t>
            </a:r>
            <a:r>
              <a:rPr sz="1100" u="none" spc="-40" dirty="0"/>
              <a:t>berlaku</a:t>
            </a:r>
            <a:r>
              <a:rPr sz="1100" u="none" spc="30" dirty="0"/>
              <a:t> </a:t>
            </a:r>
            <a:r>
              <a:rPr sz="1100" u="none" spc="-35" dirty="0"/>
              <a:t>apabila</a:t>
            </a:r>
            <a:r>
              <a:rPr sz="1100" u="none" spc="30" dirty="0"/>
              <a:t> </a:t>
            </a:r>
            <a:r>
              <a:rPr sz="1100" u="none" spc="-25" dirty="0"/>
              <a:t>Anda</a:t>
            </a:r>
            <a:r>
              <a:rPr sz="1100" u="none" spc="30" dirty="0"/>
              <a:t> </a:t>
            </a:r>
            <a:r>
              <a:rPr sz="1100" u="none" spc="-55" dirty="0"/>
              <a:t>hendak</a:t>
            </a:r>
            <a:r>
              <a:rPr sz="1100" u="none" spc="30" dirty="0"/>
              <a:t> </a:t>
            </a:r>
            <a:r>
              <a:rPr sz="1100" u="none" spc="-60" dirty="0"/>
              <a:t>membaca</a:t>
            </a:r>
            <a:r>
              <a:rPr sz="1100" u="none" spc="30" dirty="0"/>
              <a:t> </a:t>
            </a:r>
            <a:r>
              <a:rPr sz="1100" u="none" spc="-55" dirty="0"/>
              <a:t>beberapa </a:t>
            </a:r>
            <a:r>
              <a:rPr sz="1100" u="none" spc="-50" dirty="0"/>
              <a:t> </a:t>
            </a:r>
            <a:r>
              <a:rPr sz="1100" spc="-40" dirty="0"/>
              <a:t>variabel</a:t>
            </a:r>
            <a:r>
              <a:rPr sz="1100" spc="5" dirty="0"/>
              <a:t> </a:t>
            </a:r>
            <a:r>
              <a:rPr sz="1100" spc="-50" dirty="0"/>
              <a:t>pada</a:t>
            </a:r>
            <a:r>
              <a:rPr sz="1100" spc="10" dirty="0"/>
              <a:t> </a:t>
            </a:r>
            <a:r>
              <a:rPr sz="1100" spc="-40" dirty="0"/>
              <a:t>satu</a:t>
            </a:r>
            <a:r>
              <a:rPr sz="1100" spc="5" dirty="0"/>
              <a:t> </a:t>
            </a:r>
            <a:r>
              <a:rPr sz="1100" spc="-45" dirty="0"/>
              <a:t>baris</a:t>
            </a:r>
            <a:r>
              <a:rPr sz="1100" spc="10" dirty="0"/>
              <a:t> </a:t>
            </a:r>
            <a:r>
              <a:rPr sz="1100" spc="-55" dirty="0"/>
              <a:t>masukan. </a:t>
            </a:r>
            <a:r>
              <a:rPr sz="1100" dirty="0"/>
              <a:t>	</a:t>
            </a:r>
            <a:r>
              <a:rPr sz="1100" u="none" dirty="0"/>
              <a:t> </a:t>
            </a:r>
            <a:r>
              <a:rPr sz="1100" u="none" spc="114" dirty="0">
                <a:latin typeface="PMingLiU"/>
                <a:cs typeface="PMingLiU"/>
              </a:rPr>
              <a:t>                </a:t>
            </a:r>
            <a:r>
              <a:rPr sz="1100" u="none" spc="235" dirty="0">
                <a:latin typeface="PMingLiU"/>
                <a:cs typeface="PMingLiU"/>
              </a:rPr>
              <a:t> </a:t>
            </a:r>
            <a:r>
              <a:rPr sz="1000" u="none" spc="114" dirty="0">
                <a:solidFill>
                  <a:srgbClr val="0000FF"/>
                </a:solidFill>
                <a:latin typeface="PMingLiU"/>
                <a:cs typeface="PMingLiU"/>
              </a:rPr>
              <a:t>#include</a:t>
            </a:r>
            <a:r>
              <a:rPr sz="1000" u="none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u="none" spc="110" dirty="0">
                <a:latin typeface="PMingLiU"/>
                <a:cs typeface="PMingLiU"/>
              </a:rPr>
              <a:t>&lt;cstdio&gt;</a:t>
            </a:r>
            <a:endParaRPr sz="1000">
              <a:latin typeface="PMingLiU"/>
              <a:cs typeface="PMingLiU"/>
            </a:endParaRPr>
          </a:p>
          <a:p>
            <a:pPr marL="287655" marR="2154555">
              <a:lnSpc>
                <a:spcPts val="1860"/>
              </a:lnSpc>
              <a:spcBef>
                <a:spcPts val="105"/>
              </a:spcBef>
            </a:pPr>
            <a:r>
              <a:rPr sz="1000" u="none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u="none" spc="24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u="none" spc="195" dirty="0">
                <a:latin typeface="PMingLiU"/>
                <a:cs typeface="PMingLiU"/>
              </a:rPr>
              <a:t>a,</a:t>
            </a:r>
            <a:r>
              <a:rPr sz="1000" u="none" spc="250" dirty="0">
                <a:latin typeface="PMingLiU"/>
                <a:cs typeface="PMingLiU"/>
              </a:rPr>
              <a:t> </a:t>
            </a:r>
            <a:r>
              <a:rPr sz="1000" u="none" spc="170" dirty="0">
                <a:latin typeface="PMingLiU"/>
                <a:cs typeface="PMingLiU"/>
              </a:rPr>
              <a:t>b,</a:t>
            </a:r>
            <a:r>
              <a:rPr sz="1000" u="none" spc="245" dirty="0">
                <a:latin typeface="PMingLiU"/>
                <a:cs typeface="PMingLiU"/>
              </a:rPr>
              <a:t> </a:t>
            </a:r>
            <a:r>
              <a:rPr sz="1000" u="none" spc="195" dirty="0">
                <a:latin typeface="PMingLiU"/>
                <a:cs typeface="PMingLiU"/>
              </a:rPr>
              <a:t>c,</a:t>
            </a:r>
            <a:r>
              <a:rPr sz="1000" u="none" spc="250" dirty="0">
                <a:latin typeface="PMingLiU"/>
                <a:cs typeface="PMingLiU"/>
              </a:rPr>
              <a:t> </a:t>
            </a:r>
            <a:r>
              <a:rPr sz="1000" u="none" spc="170" dirty="0">
                <a:latin typeface="PMingLiU"/>
                <a:cs typeface="PMingLiU"/>
              </a:rPr>
              <a:t>x,</a:t>
            </a:r>
            <a:r>
              <a:rPr sz="1000" u="none" spc="250" dirty="0">
                <a:latin typeface="PMingLiU"/>
                <a:cs typeface="PMingLiU"/>
              </a:rPr>
              <a:t> </a:t>
            </a:r>
            <a:r>
              <a:rPr sz="1000" u="none" spc="180" dirty="0">
                <a:latin typeface="PMingLiU"/>
                <a:cs typeface="PMingLiU"/>
              </a:rPr>
              <a:t>hasil; </a:t>
            </a:r>
            <a:r>
              <a:rPr sz="1000" u="none" spc="-245" dirty="0">
                <a:latin typeface="PMingLiU"/>
                <a:cs typeface="PMingLiU"/>
              </a:rPr>
              <a:t> </a:t>
            </a:r>
            <a:r>
              <a:rPr sz="1000" u="none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u="none" spc="25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u="none" spc="105" dirty="0">
                <a:latin typeface="PMingLiU"/>
                <a:cs typeface="PMingLiU"/>
              </a:rPr>
              <a:t>main()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70" dirty="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420370">
              <a:lnSpc>
                <a:spcPts val="785"/>
              </a:lnSpc>
            </a:pPr>
            <a:r>
              <a:rPr sz="1000" u="none" spc="85" dirty="0">
                <a:latin typeface="PMingLiU"/>
                <a:cs typeface="PMingLiU"/>
              </a:rPr>
              <a:t>scanf(</a:t>
            </a:r>
            <a:r>
              <a:rPr sz="1000" u="none" spc="85" dirty="0">
                <a:solidFill>
                  <a:srgbClr val="9300D1"/>
                </a:solidFill>
                <a:latin typeface="PMingLiU"/>
                <a:cs typeface="PMingLiU"/>
              </a:rPr>
              <a:t>"%d</a:t>
            </a:r>
            <a:r>
              <a:rPr sz="1000" u="none" spc="25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-105" dirty="0">
                <a:solidFill>
                  <a:srgbClr val="9300D1"/>
                </a:solidFill>
                <a:latin typeface="PMingLiU"/>
                <a:cs typeface="PMingLiU"/>
              </a:rPr>
              <a:t>%d</a:t>
            </a:r>
            <a:r>
              <a:rPr sz="1000" u="none" spc="105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-105" dirty="0">
                <a:solidFill>
                  <a:srgbClr val="9300D1"/>
                </a:solidFill>
                <a:latin typeface="PMingLiU"/>
                <a:cs typeface="PMingLiU"/>
              </a:rPr>
              <a:t>%d</a:t>
            </a:r>
            <a:r>
              <a:rPr sz="1000" u="none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55" dirty="0">
                <a:solidFill>
                  <a:srgbClr val="9300D1"/>
                </a:solidFill>
                <a:latin typeface="PMingLiU"/>
                <a:cs typeface="PMingLiU"/>
              </a:rPr>
              <a:t>%d"</a:t>
            </a:r>
            <a:r>
              <a:rPr sz="1000" u="none" spc="55" dirty="0">
                <a:latin typeface="PMingLiU"/>
                <a:cs typeface="PMingLiU"/>
              </a:rPr>
              <a:t>,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60" dirty="0">
                <a:latin typeface="PMingLiU"/>
                <a:cs typeface="PMingLiU"/>
              </a:rPr>
              <a:t>&amp;a,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40" dirty="0">
                <a:latin typeface="PMingLiU"/>
                <a:cs typeface="PMingLiU"/>
              </a:rPr>
              <a:t>&amp;b,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60" dirty="0">
                <a:latin typeface="PMingLiU"/>
                <a:cs typeface="PMingLiU"/>
              </a:rPr>
              <a:t>&amp;c,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75" dirty="0">
                <a:latin typeface="PMingLiU"/>
                <a:cs typeface="PMingLiU"/>
              </a:rPr>
              <a:t>&amp;x);</a:t>
            </a:r>
            <a:endParaRPr sz="1000">
              <a:latin typeface="PMingLiU"/>
              <a:cs typeface="PMingLiU"/>
            </a:endParaRPr>
          </a:p>
          <a:p>
            <a:pPr marL="420370">
              <a:lnSpc>
                <a:spcPts val="1080"/>
              </a:lnSpc>
              <a:spcBef>
                <a:spcPts val="595"/>
              </a:spcBef>
            </a:pPr>
            <a:r>
              <a:rPr sz="1000" u="none" spc="165" dirty="0">
                <a:latin typeface="PMingLiU"/>
                <a:cs typeface="PMingLiU"/>
              </a:rPr>
              <a:t>hasil</a:t>
            </a:r>
            <a:r>
              <a:rPr sz="1000" u="none" spc="250" dirty="0">
                <a:latin typeface="PMingLiU"/>
                <a:cs typeface="PMingLiU"/>
              </a:rPr>
              <a:t> </a:t>
            </a:r>
            <a:r>
              <a:rPr sz="1000" u="none" spc="-10" dirty="0">
                <a:latin typeface="PMingLiU"/>
                <a:cs typeface="PMingLiU"/>
              </a:rPr>
              <a:t>=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60" dirty="0">
                <a:latin typeface="PMingLiU"/>
                <a:cs typeface="PMingLiU"/>
              </a:rPr>
              <a:t>a*x*x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-10" dirty="0">
                <a:latin typeface="PMingLiU"/>
                <a:cs typeface="PMingLiU"/>
              </a:rPr>
              <a:t>+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50" dirty="0">
                <a:latin typeface="PMingLiU"/>
                <a:cs typeface="PMingLiU"/>
              </a:rPr>
              <a:t>b*x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-10" dirty="0">
                <a:latin typeface="PMingLiU"/>
                <a:cs typeface="PMingLiU"/>
              </a:rPr>
              <a:t>+</a:t>
            </a:r>
            <a:r>
              <a:rPr sz="1000" u="none" spc="250" dirty="0">
                <a:latin typeface="PMingLiU"/>
                <a:cs typeface="PMingLiU"/>
              </a:rPr>
              <a:t> </a:t>
            </a:r>
            <a:r>
              <a:rPr sz="1000" u="none" spc="180" dirty="0">
                <a:latin typeface="PMingLiU"/>
                <a:cs typeface="PMingLiU"/>
              </a:rPr>
              <a:t>c;</a:t>
            </a:r>
            <a:endParaRPr sz="1000">
              <a:latin typeface="PMingLiU"/>
              <a:cs typeface="PMingLiU"/>
            </a:endParaRPr>
          </a:p>
          <a:p>
            <a:pPr marL="420370">
              <a:lnSpc>
                <a:spcPts val="960"/>
              </a:lnSpc>
            </a:pPr>
            <a:r>
              <a:rPr sz="1000" u="none" spc="140" dirty="0">
                <a:latin typeface="PMingLiU"/>
                <a:cs typeface="PMingLiU"/>
              </a:rPr>
              <a:t>printf(</a:t>
            </a:r>
            <a:r>
              <a:rPr sz="1000" u="none" spc="140" dirty="0">
                <a:solidFill>
                  <a:srgbClr val="9300D1"/>
                </a:solidFill>
                <a:latin typeface="PMingLiU"/>
                <a:cs typeface="PMingLiU"/>
              </a:rPr>
              <a:t>"ax^2</a:t>
            </a:r>
            <a:r>
              <a:rPr sz="1000" u="none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-10" dirty="0">
                <a:solidFill>
                  <a:srgbClr val="9300D1"/>
                </a:solidFill>
                <a:latin typeface="PMingLiU"/>
                <a:cs typeface="PMingLiU"/>
              </a:rPr>
              <a:t>+</a:t>
            </a:r>
            <a:r>
              <a:rPr sz="1000" u="none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50" dirty="0">
                <a:solidFill>
                  <a:srgbClr val="9300D1"/>
                </a:solidFill>
                <a:latin typeface="PMingLiU"/>
                <a:cs typeface="PMingLiU"/>
              </a:rPr>
              <a:t>bx</a:t>
            </a:r>
            <a:r>
              <a:rPr sz="1000" u="none" spc="26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-10" dirty="0">
                <a:solidFill>
                  <a:srgbClr val="9300D1"/>
                </a:solidFill>
                <a:latin typeface="PMingLiU"/>
                <a:cs typeface="PMingLiU"/>
              </a:rPr>
              <a:t>+</a:t>
            </a:r>
            <a:r>
              <a:rPr sz="1000" u="none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105" dirty="0">
                <a:solidFill>
                  <a:srgbClr val="9300D1"/>
                </a:solidFill>
                <a:latin typeface="PMingLiU"/>
                <a:cs typeface="PMingLiU"/>
              </a:rPr>
              <a:t>c</a:t>
            </a:r>
            <a:r>
              <a:rPr sz="1000" u="none" spc="254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-10" dirty="0">
                <a:solidFill>
                  <a:srgbClr val="9300D1"/>
                </a:solidFill>
                <a:latin typeface="PMingLiU"/>
                <a:cs typeface="PMingLiU"/>
              </a:rPr>
              <a:t>=</a:t>
            </a:r>
            <a:r>
              <a:rPr sz="1000" u="none" spc="260" dirty="0">
                <a:solidFill>
                  <a:srgbClr val="9300D1"/>
                </a:solidFill>
                <a:latin typeface="PMingLiU"/>
                <a:cs typeface="PMingLiU"/>
              </a:rPr>
              <a:t> </a:t>
            </a:r>
            <a:r>
              <a:rPr sz="1000" u="none" spc="85" dirty="0">
                <a:solidFill>
                  <a:srgbClr val="9300D1"/>
                </a:solidFill>
                <a:latin typeface="PMingLiU"/>
                <a:cs typeface="PMingLiU"/>
              </a:rPr>
              <a:t>%d\n"</a:t>
            </a:r>
            <a:r>
              <a:rPr sz="1000" u="none" spc="85" dirty="0">
                <a:latin typeface="PMingLiU"/>
                <a:cs typeface="PMingLiU"/>
              </a:rPr>
              <a:t>,</a:t>
            </a:r>
            <a:r>
              <a:rPr sz="1000" u="none" spc="254" dirty="0">
                <a:latin typeface="PMingLiU"/>
                <a:cs typeface="PMingLiU"/>
              </a:rPr>
              <a:t> </a:t>
            </a:r>
            <a:r>
              <a:rPr sz="1000" u="none" spc="185" dirty="0">
                <a:latin typeface="PMingLiU"/>
                <a:cs typeface="PMingLiU"/>
              </a:rPr>
              <a:t>hasil);</a:t>
            </a:r>
            <a:endParaRPr sz="1000">
              <a:latin typeface="PMingLiU"/>
              <a:cs typeface="PMingLiU"/>
            </a:endParaRPr>
          </a:p>
          <a:p>
            <a:pPr marL="287655">
              <a:lnSpc>
                <a:spcPts val="1080"/>
              </a:lnSpc>
            </a:pPr>
            <a:r>
              <a:rPr sz="1000" u="none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87655" indent="-132715">
              <a:lnSpc>
                <a:spcPct val="100000"/>
              </a:lnSpc>
              <a:spcBef>
                <a:spcPts val="62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288290" algn="l"/>
              </a:tabLst>
            </a:pPr>
            <a:r>
              <a:rPr sz="1100" u="none" spc="-35" dirty="0"/>
              <a:t>Jalankan</a:t>
            </a:r>
            <a:r>
              <a:rPr sz="1100" u="none" spc="20" dirty="0"/>
              <a:t> </a:t>
            </a:r>
            <a:r>
              <a:rPr sz="1100" u="none" spc="-55" dirty="0"/>
              <a:t>program</a:t>
            </a:r>
            <a:r>
              <a:rPr sz="1100" u="none" spc="25" dirty="0"/>
              <a:t> </a:t>
            </a:r>
            <a:r>
              <a:rPr sz="1100" u="none" spc="-25" dirty="0"/>
              <a:t>lalu</a:t>
            </a:r>
            <a:r>
              <a:rPr sz="1100" u="none" spc="25" dirty="0"/>
              <a:t> </a:t>
            </a:r>
            <a:r>
              <a:rPr sz="1100" u="none" spc="-55" dirty="0"/>
              <a:t>masukkan</a:t>
            </a:r>
            <a:r>
              <a:rPr sz="1100" u="none" spc="25" dirty="0"/>
              <a:t> </a:t>
            </a:r>
            <a:r>
              <a:rPr sz="1100" u="none" spc="20" dirty="0"/>
              <a:t>”1 </a:t>
            </a:r>
            <a:r>
              <a:rPr sz="1100" u="none" spc="-55" dirty="0"/>
              <a:t>3</a:t>
            </a:r>
            <a:r>
              <a:rPr sz="1100" u="none" spc="15" dirty="0"/>
              <a:t> </a:t>
            </a:r>
            <a:r>
              <a:rPr sz="1100" u="none" spc="-50" dirty="0"/>
              <a:t>-2</a:t>
            </a:r>
            <a:r>
              <a:rPr sz="1100" u="none" spc="25" dirty="0"/>
              <a:t> </a:t>
            </a:r>
            <a:r>
              <a:rPr sz="1100" u="none" spc="5" dirty="0"/>
              <a:t>2”,</a:t>
            </a:r>
            <a:r>
              <a:rPr sz="1100" u="none" spc="20" dirty="0"/>
              <a:t> </a:t>
            </a:r>
            <a:r>
              <a:rPr sz="1100" u="none" spc="-25" dirty="0"/>
              <a:t>lalu</a:t>
            </a:r>
            <a:r>
              <a:rPr sz="1100" u="none" spc="25" dirty="0"/>
              <a:t> </a:t>
            </a:r>
            <a:r>
              <a:rPr sz="1100" u="none" spc="-45" dirty="0"/>
              <a:t>tekan</a:t>
            </a:r>
            <a:r>
              <a:rPr sz="1100" u="none" spc="25" dirty="0"/>
              <a:t> </a:t>
            </a:r>
            <a:r>
              <a:rPr sz="1100" u="none" spc="-45" dirty="0"/>
              <a:t>enter.</a:t>
            </a:r>
            <a:endParaRPr sz="1100"/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8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98804" y="221828"/>
            <a:ext cx="30118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Membaca</a:t>
            </a:r>
            <a:r>
              <a:rPr spc="125" dirty="0"/>
              <a:t> </a:t>
            </a:r>
            <a:r>
              <a:rPr spc="-10" dirty="0"/>
              <a:t>Beberapa</a:t>
            </a:r>
            <a:r>
              <a:rPr spc="125" dirty="0"/>
              <a:t> </a:t>
            </a:r>
            <a:r>
              <a:rPr spc="-20" dirty="0"/>
              <a:t>Variabel</a:t>
            </a:r>
            <a:r>
              <a:rPr spc="12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877670"/>
            <a:ext cx="3768725" cy="15106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Meskipun </a:t>
            </a:r>
            <a:r>
              <a:rPr sz="1100" spc="-10" dirty="0">
                <a:latin typeface="Tahoma"/>
                <a:cs typeface="Tahoma"/>
              </a:rPr>
              <a:t>kita </a:t>
            </a:r>
            <a:r>
              <a:rPr sz="1100" spc="-50" dirty="0">
                <a:latin typeface="Tahoma"/>
                <a:cs typeface="Tahoma"/>
              </a:rPr>
              <a:t>memberikan </a:t>
            </a:r>
            <a:r>
              <a:rPr sz="1100" spc="-30" dirty="0">
                <a:latin typeface="Tahoma"/>
                <a:cs typeface="Tahoma"/>
              </a:rPr>
              <a:t>pola </a:t>
            </a:r>
            <a:r>
              <a:rPr sz="1100" spc="-45" dirty="0">
                <a:latin typeface="Tahoma"/>
                <a:cs typeface="Tahoma"/>
              </a:rPr>
              <a:t>”</a:t>
            </a:r>
            <a:r>
              <a:rPr sz="1100" spc="-45" dirty="0">
                <a:latin typeface="PMingLiU"/>
                <a:cs typeface="PMingLiU"/>
              </a:rPr>
              <a:t>%d</a:t>
            </a:r>
            <a:r>
              <a:rPr sz="1100" spc="434" dirty="0">
                <a:latin typeface="PMingLiU"/>
                <a:cs typeface="PMingLiU"/>
              </a:rPr>
              <a:t> </a:t>
            </a:r>
            <a:r>
              <a:rPr sz="1100" spc="-120" dirty="0">
                <a:latin typeface="PMingLiU"/>
                <a:cs typeface="PMingLiU"/>
              </a:rPr>
              <a:t>%d</a:t>
            </a:r>
            <a:r>
              <a:rPr sz="1100" spc="215" dirty="0">
                <a:latin typeface="PMingLiU"/>
                <a:cs typeface="PMingLiU"/>
              </a:rPr>
              <a:t> </a:t>
            </a:r>
            <a:r>
              <a:rPr sz="1100" spc="-120" dirty="0">
                <a:latin typeface="PMingLiU"/>
                <a:cs typeface="PMingLiU"/>
              </a:rPr>
              <a:t>%d</a:t>
            </a:r>
            <a:r>
              <a:rPr sz="1100" spc="215" dirty="0">
                <a:latin typeface="PMingLiU"/>
                <a:cs typeface="PMingLiU"/>
              </a:rPr>
              <a:t> </a:t>
            </a:r>
            <a:r>
              <a:rPr sz="1100" spc="-45" dirty="0">
                <a:latin typeface="PMingLiU"/>
                <a:cs typeface="PMingLiU"/>
              </a:rPr>
              <a:t>%d</a:t>
            </a:r>
            <a:r>
              <a:rPr sz="1100" spc="-45" dirty="0">
                <a:latin typeface="Tahoma"/>
                <a:cs typeface="Tahoma"/>
              </a:rPr>
              <a:t>”, </a:t>
            </a:r>
            <a:r>
              <a:rPr sz="1100" spc="-20" dirty="0">
                <a:latin typeface="Tahoma"/>
                <a:cs typeface="Tahoma"/>
              </a:rPr>
              <a:t>tidak 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masalah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apabila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masukan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hendak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baca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di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berbeda.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Misalnya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dapat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ketikkan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20" dirty="0">
                <a:latin typeface="Tahoma"/>
                <a:cs typeface="Tahoma"/>
              </a:rPr>
              <a:t>”1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5" dirty="0">
                <a:latin typeface="Tahoma"/>
                <a:cs typeface="Tahoma"/>
              </a:rPr>
              <a:t>3”,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enter,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”-2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5" dirty="0">
                <a:latin typeface="Tahoma"/>
                <a:cs typeface="Tahoma"/>
              </a:rPr>
              <a:t>2”,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lalu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enter.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Masukan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tetap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dibaca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sesuai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urutan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diberikan.</a:t>
            </a:r>
            <a:endParaRPr sz="1100">
              <a:latin typeface="Tahoma"/>
              <a:cs typeface="Tahoma"/>
            </a:endParaRPr>
          </a:p>
          <a:p>
            <a:pPr marL="144780" marR="132715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Garamond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Alasannya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scanf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membaca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cara 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Calibri"/>
                <a:cs typeface="Calibri"/>
              </a:rPr>
              <a:t>token</a:t>
            </a:r>
            <a:r>
              <a:rPr sz="1100" i="1" spc="140" dirty="0">
                <a:latin typeface="Calibri"/>
                <a:cs typeface="Calibri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selanjutnya,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tanpa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peduli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baru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atau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spasi.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9</a:t>
            </a:fld>
            <a:r>
              <a:rPr dirty="0"/>
              <a:t>/28</a:t>
            </a:r>
          </a:p>
        </p:txBody>
      </p:sp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35F9E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1766</Words>
  <Application>Microsoft Office PowerPoint</Application>
  <PresentationFormat>Custom</PresentationFormat>
  <Paragraphs>197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Tahoma</vt:lpstr>
      <vt:lpstr>Garamond</vt:lpstr>
      <vt:lpstr>Gill Sans MT</vt:lpstr>
      <vt:lpstr>PMingLiU</vt:lpstr>
      <vt:lpstr>Calibri</vt:lpstr>
      <vt:lpstr>Trebuchet MS</vt:lpstr>
      <vt:lpstr>Arial</vt:lpstr>
      <vt:lpstr>Office Theme</vt:lpstr>
      <vt:lpstr>PowerPoint Presentation</vt:lpstr>
      <vt:lpstr>PowerPoint Presentation</vt:lpstr>
      <vt:lpstr>Kilas Balik: kuadrat.cpp</vt:lpstr>
      <vt:lpstr>Membaca Masukan</vt:lpstr>
      <vt:lpstr>Membaca Masukan: scanf</vt:lpstr>
      <vt:lpstr>Fungsi scanf</vt:lpstr>
      <vt:lpstr>Fungsi scanf (lanj.)</vt:lpstr>
      <vt:lpstr>Membaca Beberapa Variabel</vt:lpstr>
      <vt:lpstr>Membaca Beberapa Variabel (lanj.)</vt:lpstr>
      <vt:lpstr>Membaca Karakter</vt:lpstr>
      <vt:lpstr>Membaca Karakter (lanj.)</vt:lpstr>
      <vt:lpstr>Membaca Karakter (lanj.)</vt:lpstr>
      <vt:lpstr>Membaca Karakter (lanj.)</vt:lpstr>
      <vt:lpstr>Membaca String</vt:lpstr>
      <vt:lpstr>Membaca String (lanj.)</vt:lpstr>
      <vt:lpstr>Membaca String (lanj.)</vt:lpstr>
      <vt:lpstr>Membaca Sebaris String</vt:lpstr>
      <vt:lpstr>Kesimpulan dalam Membaca Masukan</vt:lpstr>
      <vt:lpstr>PowerPoint Presentation</vt:lpstr>
      <vt:lpstr>Mencetak Keluaran</vt:lpstr>
      <vt:lpstr>Contoh Program: jumlah.cpp</vt:lpstr>
      <vt:lpstr>PowerPoint Presentation</vt:lpstr>
      <vt:lpstr>Penjelasan Tentang STDIO</vt:lpstr>
      <vt:lpstr>Penjelasan Tentang STDIO (lanj.)</vt:lpstr>
      <vt:lpstr>Penjelasan Tentang STDIO (lanj.)</vt:lpstr>
      <vt:lpstr>Penjelasan Tentang STDIO (lanj.)</vt:lpstr>
      <vt:lpstr>Masukan dan Keluaran pada OSN/IOI</vt:lpstr>
      <vt:lpstr>Selanjutnya...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Masukan/Keluaran</dc:title>
  <dc:creator>Tim Olimpiade Komputer Indonesia</dc:creator>
  <cp:lastModifiedBy>adithairun</cp:lastModifiedBy>
  <cp:revision>1</cp:revision>
  <dcterms:created xsi:type="dcterms:W3CDTF">2021-02-07T11:35:14Z</dcterms:created>
  <dcterms:modified xsi:type="dcterms:W3CDTF">2021-05-20T09:34:32Z</dcterms:modified>
</cp:coreProperties>
</file>